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Arimo" panose="020B0604020202020204" charset="0"/>
      <p:regular r:id="rId41"/>
    </p:embeddedFont>
    <p:embeddedFont>
      <p:font typeface="Assistant" pitchFamily="2" charset="-79"/>
      <p:regular r:id="rId42"/>
    </p:embeddedFont>
    <p:embeddedFont>
      <p:font typeface="Canva Sans" panose="020B0604020202020204" charset="0"/>
      <p:regular r:id="rId43"/>
    </p:embeddedFont>
    <p:embeddedFont>
      <p:font typeface="Canva Sans Bold" panose="020B0604020202020204" charset="0"/>
      <p:regular r:id="rId44"/>
    </p:embeddedFont>
    <p:embeddedFont>
      <p:font typeface="Halant" panose="020B0604020202020204" charset="0"/>
      <p:regular r:id="rId45"/>
    </p:embeddedFont>
    <p:embeddedFont>
      <p:font typeface="Halant Bold" panose="020B0604020202020204" charset="0"/>
      <p:regular r:id="rId46"/>
    </p:embeddedFont>
    <p:embeddedFont>
      <p:font typeface="Halant Medium"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8.svg"/><Relationship Id="rId7"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8.svg"/><Relationship Id="rId7"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7.png"/><Relationship Id="rId7"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1.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9.sv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49.sv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www.isip.ece.mcgill.ca/research/polar_codes.html" TargetMode="External"/><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93908" y="0"/>
            <a:ext cx="11440454" cy="5012999"/>
          </a:xfrm>
          <a:custGeom>
            <a:avLst/>
            <a:gdLst/>
            <a:ahLst/>
            <a:cxnLst/>
            <a:rect l="l" t="t" r="r" b="b"/>
            <a:pathLst>
              <a:path w="11440454" h="5012999">
                <a:moveTo>
                  <a:pt x="0" y="0"/>
                </a:moveTo>
                <a:lnTo>
                  <a:pt x="11440454" y="0"/>
                </a:lnTo>
                <a:lnTo>
                  <a:pt x="11440454" y="5012999"/>
                </a:lnTo>
                <a:lnTo>
                  <a:pt x="0" y="5012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682214">
            <a:off x="11516242" y="6683222"/>
            <a:ext cx="10073704" cy="9011386"/>
          </a:xfrm>
          <a:custGeom>
            <a:avLst/>
            <a:gdLst/>
            <a:ahLst/>
            <a:cxnLst/>
            <a:rect l="l" t="t" r="r" b="b"/>
            <a:pathLst>
              <a:path w="10073704" h="9011386">
                <a:moveTo>
                  <a:pt x="0" y="0"/>
                </a:moveTo>
                <a:lnTo>
                  <a:pt x="10073704" y="0"/>
                </a:lnTo>
                <a:lnTo>
                  <a:pt x="10073704" y="9011386"/>
                </a:lnTo>
                <a:lnTo>
                  <a:pt x="0" y="9011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8446864"/>
            <a:ext cx="7124398" cy="811436"/>
          </a:xfrm>
          <a:prstGeom prst="rect">
            <a:avLst/>
          </a:prstGeom>
        </p:spPr>
        <p:txBody>
          <a:bodyPr lIns="0" tIns="0" rIns="0" bIns="0" rtlCol="0" anchor="t">
            <a:spAutoFit/>
          </a:bodyPr>
          <a:lstStyle/>
          <a:p>
            <a:pPr algn="l">
              <a:lnSpc>
                <a:spcPts val="6720"/>
              </a:lnSpc>
              <a:spcBef>
                <a:spcPct val="0"/>
              </a:spcBef>
            </a:pPr>
            <a:r>
              <a:rPr lang="en-US" sz="4800" b="1">
                <a:solidFill>
                  <a:srgbClr val="1C53A3"/>
                </a:solidFill>
                <a:latin typeface="Halant Medium"/>
                <a:ea typeface="Halant Medium"/>
                <a:cs typeface="Halant Medium"/>
                <a:sym typeface="Halant Medium"/>
              </a:rPr>
              <a:t>Group 23</a:t>
            </a:r>
          </a:p>
        </p:txBody>
      </p:sp>
      <p:sp>
        <p:nvSpPr>
          <p:cNvPr id="5" name="TextBox 5"/>
          <p:cNvSpPr txBox="1"/>
          <p:nvPr/>
        </p:nvSpPr>
        <p:spPr>
          <a:xfrm>
            <a:off x="1028700" y="6497404"/>
            <a:ext cx="10724012" cy="1472886"/>
          </a:xfrm>
          <a:prstGeom prst="rect">
            <a:avLst/>
          </a:prstGeom>
        </p:spPr>
        <p:txBody>
          <a:bodyPr lIns="0" tIns="0" rIns="0" bIns="0" rtlCol="0" anchor="t">
            <a:spAutoFit/>
          </a:bodyPr>
          <a:lstStyle/>
          <a:p>
            <a:pPr algn="l">
              <a:lnSpc>
                <a:spcPts val="11797"/>
              </a:lnSpc>
            </a:pPr>
            <a:r>
              <a:rPr lang="en-US" sz="9998" b="1">
                <a:solidFill>
                  <a:srgbClr val="000000"/>
                </a:solidFill>
                <a:latin typeface="Halant Bold"/>
                <a:ea typeface="Halant Bold"/>
                <a:cs typeface="Halant Bold"/>
                <a:sym typeface="Halant Bold"/>
              </a:rPr>
              <a:t>Polar Codes</a:t>
            </a:r>
          </a:p>
        </p:txBody>
      </p:sp>
      <p:sp>
        <p:nvSpPr>
          <p:cNvPr id="6" name="Freeform 6"/>
          <p:cNvSpPr/>
          <p:nvPr/>
        </p:nvSpPr>
        <p:spPr>
          <a:xfrm rot="-4528732">
            <a:off x="-1962821" y="-2866711"/>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4314" y="-1215409"/>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68270" y="7777780"/>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89718" y="1563123"/>
            <a:ext cx="12908564" cy="1046480"/>
          </a:xfrm>
          <a:prstGeom prst="rect">
            <a:avLst/>
          </a:prstGeom>
        </p:spPr>
        <p:txBody>
          <a:bodyPr lIns="0" tIns="0" rIns="0" bIns="0" rtlCol="0" anchor="t">
            <a:spAutoFit/>
          </a:bodyPr>
          <a:lstStyle/>
          <a:p>
            <a:pPr algn="ctr">
              <a:lnSpc>
                <a:spcPts val="8259"/>
              </a:lnSpc>
            </a:pPr>
            <a:r>
              <a:rPr lang="en-US" sz="6999" b="1">
                <a:solidFill>
                  <a:srgbClr val="1C53A3"/>
                </a:solidFill>
                <a:latin typeface="Halant Bold"/>
                <a:ea typeface="Halant Bold"/>
                <a:cs typeface="Halant Bold"/>
                <a:sym typeface="Halant Bold"/>
              </a:rPr>
              <a:t>TO GET ENCODED SEQUENCE</a:t>
            </a:r>
          </a:p>
        </p:txBody>
      </p:sp>
      <p:sp>
        <p:nvSpPr>
          <p:cNvPr id="5" name="TextBox 5"/>
          <p:cNvSpPr txBox="1"/>
          <p:nvPr/>
        </p:nvSpPr>
        <p:spPr>
          <a:xfrm>
            <a:off x="1028700" y="4639109"/>
            <a:ext cx="16443134" cy="4556125"/>
          </a:xfrm>
          <a:prstGeom prst="rect">
            <a:avLst/>
          </a:prstGeom>
        </p:spPr>
        <p:txBody>
          <a:bodyPr lIns="0" tIns="0" rIns="0" bIns="0" rtlCol="0" anchor="t">
            <a:spAutoFit/>
          </a:bodyPr>
          <a:lstStyle/>
          <a:p>
            <a:pPr marL="755651" lvl="1" indent="-377825" algn="l">
              <a:lnSpc>
                <a:spcPts val="4550"/>
              </a:lnSpc>
              <a:buFont typeface="Arial"/>
              <a:buChar char="•"/>
            </a:pPr>
            <a:r>
              <a:rPr lang="en-US" sz="3500">
                <a:solidFill>
                  <a:srgbClr val="000000"/>
                </a:solidFill>
                <a:latin typeface="Halant"/>
                <a:ea typeface="Halant"/>
                <a:cs typeface="Halant"/>
                <a:sym typeface="Halant"/>
              </a:rPr>
              <a:t>Let the u1, u2, u3, u4 represent the message bits.</a:t>
            </a:r>
          </a:p>
          <a:p>
            <a:pPr marL="755651" lvl="1" indent="-377825" algn="l">
              <a:lnSpc>
                <a:spcPts val="4550"/>
              </a:lnSpc>
              <a:buFont typeface="Arial"/>
              <a:buChar char="•"/>
            </a:pPr>
            <a:r>
              <a:rPr lang="en-US" sz="3500">
                <a:solidFill>
                  <a:srgbClr val="000000"/>
                </a:solidFill>
                <a:latin typeface="Halant"/>
                <a:ea typeface="Halant"/>
                <a:cs typeface="Halant"/>
                <a:sym typeface="Halant"/>
              </a:rPr>
              <a:t>Now let us take an example with N = 8 and k = 4, that means for (N,K) =   (8,4) there are N-k means 4 frozen bits</a:t>
            </a:r>
          </a:p>
          <a:p>
            <a:pPr marL="755651" lvl="1" indent="-377825" algn="l">
              <a:lnSpc>
                <a:spcPts val="4550"/>
              </a:lnSpc>
              <a:buFont typeface="Arial"/>
              <a:buChar char="•"/>
            </a:pPr>
            <a:r>
              <a:rPr lang="en-US" sz="3500">
                <a:solidFill>
                  <a:srgbClr val="000000"/>
                </a:solidFill>
                <a:latin typeface="Halant"/>
                <a:ea typeface="Halant"/>
                <a:cs typeface="Halant"/>
                <a:sym typeface="Halant"/>
              </a:rPr>
              <a:t>Now to send the message bits we will arrange it as per reliability sequence. For give example :</a:t>
            </a:r>
          </a:p>
          <a:p>
            <a:pPr marL="1511301" lvl="2" indent="-503767" algn="l">
              <a:lnSpc>
                <a:spcPts val="4550"/>
              </a:lnSpc>
              <a:buFont typeface="Arial"/>
              <a:buChar char="⚬"/>
            </a:pPr>
            <a:r>
              <a:rPr lang="en-US" sz="3500">
                <a:solidFill>
                  <a:srgbClr val="000000"/>
                </a:solidFill>
                <a:latin typeface="Halant"/>
                <a:ea typeface="Halant"/>
                <a:cs typeface="Halant"/>
                <a:sym typeface="Halant"/>
              </a:rPr>
              <a:t>Msg = [0, 0, 0, m1 , 0, m2 , m3 , m4 ]</a:t>
            </a:r>
          </a:p>
          <a:p>
            <a:pPr marL="755651" lvl="1" indent="-377825" algn="l">
              <a:lnSpc>
                <a:spcPts val="4550"/>
              </a:lnSpc>
              <a:buFont typeface="Arial"/>
              <a:buChar char="•"/>
            </a:pPr>
            <a:r>
              <a:rPr lang="en-US" sz="3500">
                <a:solidFill>
                  <a:srgbClr val="000000"/>
                </a:solidFill>
                <a:latin typeface="Halant"/>
                <a:ea typeface="Halant"/>
                <a:cs typeface="Halant"/>
                <a:sym typeface="Halant"/>
              </a:rPr>
              <a:t>Zeroes in the array represents the channel that is least reliable.</a:t>
            </a:r>
          </a:p>
          <a:p>
            <a:pPr marL="755651" lvl="1" indent="-377825" algn="l">
              <a:lnSpc>
                <a:spcPts val="4550"/>
              </a:lnSpc>
              <a:buFont typeface="Arial"/>
              <a:buChar char="•"/>
            </a:pPr>
            <a:r>
              <a:rPr lang="en-US" sz="3500">
                <a:solidFill>
                  <a:srgbClr val="000000"/>
                </a:solidFill>
                <a:latin typeface="Halant"/>
                <a:ea typeface="Halant"/>
                <a:cs typeface="Halant"/>
                <a:sym typeface="Halant"/>
              </a:rPr>
              <a:t>+2  in the next tree diagram represent mod 2 sum i.e xor of both bits.</a:t>
            </a:r>
          </a:p>
        </p:txBody>
      </p:sp>
      <p:sp>
        <p:nvSpPr>
          <p:cNvPr id="6" name="Freeform 6"/>
          <p:cNvSpPr/>
          <p:nvPr/>
        </p:nvSpPr>
        <p:spPr>
          <a:xfrm rot="-8709992">
            <a:off x="-5981746" y="6679982"/>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919043">
            <a:off x="14844378" y="-3295675"/>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8900" y="-120835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718546">
            <a:off x="12983229" y="-820672"/>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583509" y="1844717"/>
            <a:ext cx="12657199" cy="6597565"/>
          </a:xfrm>
          <a:custGeom>
            <a:avLst/>
            <a:gdLst/>
            <a:ahLst/>
            <a:cxnLst/>
            <a:rect l="l" t="t" r="r" b="b"/>
            <a:pathLst>
              <a:path w="12657199" h="6597565">
                <a:moveTo>
                  <a:pt x="0" y="0"/>
                </a:moveTo>
                <a:lnTo>
                  <a:pt x="12657200" y="0"/>
                </a:lnTo>
                <a:lnTo>
                  <a:pt x="12657200" y="6597566"/>
                </a:lnTo>
                <a:lnTo>
                  <a:pt x="0" y="6597566"/>
                </a:lnTo>
                <a:lnTo>
                  <a:pt x="0" y="0"/>
                </a:lnTo>
                <a:close/>
              </a:path>
            </a:pathLst>
          </a:custGeom>
          <a:blipFill>
            <a:blip r:embed="rId6"/>
            <a:stretch>
              <a:fillRect/>
            </a:stretch>
          </a:blipFill>
        </p:spPr>
      </p:sp>
      <p:sp>
        <p:nvSpPr>
          <p:cNvPr id="5" name="TextBox 5"/>
          <p:cNvSpPr txBox="1"/>
          <p:nvPr/>
        </p:nvSpPr>
        <p:spPr>
          <a:xfrm>
            <a:off x="3309104" y="812748"/>
            <a:ext cx="11669793" cy="652334"/>
          </a:xfrm>
          <a:prstGeom prst="rect">
            <a:avLst/>
          </a:prstGeom>
        </p:spPr>
        <p:txBody>
          <a:bodyPr lIns="0" tIns="0" rIns="0" bIns="0" rtlCol="0" anchor="t">
            <a:spAutoFit/>
          </a:bodyPr>
          <a:lstStyle/>
          <a:p>
            <a:pPr algn="ctr">
              <a:lnSpc>
                <a:spcPts val="5375"/>
              </a:lnSpc>
            </a:pPr>
            <a:r>
              <a:rPr lang="en-US" sz="4135" b="1">
                <a:solidFill>
                  <a:srgbClr val="1C53A3"/>
                </a:solidFill>
                <a:latin typeface="Halant Medium"/>
                <a:ea typeface="Halant Medium"/>
                <a:cs typeface="Halant Medium"/>
                <a:sym typeface="Halant Medium"/>
              </a:rPr>
              <a:t>Now let’s visualize the encoding with a tree </a:t>
            </a:r>
          </a:p>
        </p:txBody>
      </p:sp>
      <p:sp>
        <p:nvSpPr>
          <p:cNvPr id="6" name="Freeform 6"/>
          <p:cNvSpPr/>
          <p:nvPr/>
        </p:nvSpPr>
        <p:spPr>
          <a:xfrm rot="-10800000">
            <a:off x="-5066711" y="7743961"/>
            <a:ext cx="9150155" cy="8185229"/>
          </a:xfrm>
          <a:custGeom>
            <a:avLst/>
            <a:gdLst/>
            <a:ahLst/>
            <a:cxnLst/>
            <a:rect l="l" t="t" r="r" b="b"/>
            <a:pathLst>
              <a:path w="9150155" h="8185229">
                <a:moveTo>
                  <a:pt x="0" y="0"/>
                </a:moveTo>
                <a:lnTo>
                  <a:pt x="9150155" y="0"/>
                </a:lnTo>
                <a:lnTo>
                  <a:pt x="9150155" y="8185230"/>
                </a:lnTo>
                <a:lnTo>
                  <a:pt x="0" y="81852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4914688">
            <a:off x="14142607" y="6914227"/>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28900" y="-120835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4166420" y="8235029"/>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4478527" y="9073936"/>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170744" y="-3041729"/>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013144" y="1809498"/>
            <a:ext cx="15123391" cy="6668004"/>
          </a:xfrm>
          <a:custGeom>
            <a:avLst/>
            <a:gdLst/>
            <a:ahLst/>
            <a:cxnLst/>
            <a:rect l="l" t="t" r="r" b="b"/>
            <a:pathLst>
              <a:path w="15123391" h="6668004">
                <a:moveTo>
                  <a:pt x="0" y="0"/>
                </a:moveTo>
                <a:lnTo>
                  <a:pt x="15123390" y="0"/>
                </a:lnTo>
                <a:lnTo>
                  <a:pt x="15123390" y="6668004"/>
                </a:lnTo>
                <a:lnTo>
                  <a:pt x="0" y="6668004"/>
                </a:lnTo>
                <a:lnTo>
                  <a:pt x="0" y="0"/>
                </a:lnTo>
                <a:close/>
              </a:path>
            </a:pathLst>
          </a:custGeom>
          <a:blipFill>
            <a:blip r:embed="rId6"/>
            <a:stretch>
              <a:fillRect l="-245" r="-245"/>
            </a:stretch>
          </a:blipFill>
        </p:spPr>
      </p:sp>
      <p:sp>
        <p:nvSpPr>
          <p:cNvPr id="7" name="TextBox 7"/>
          <p:cNvSpPr txBox="1"/>
          <p:nvPr/>
        </p:nvSpPr>
        <p:spPr>
          <a:xfrm>
            <a:off x="3425982" y="8686619"/>
            <a:ext cx="10741533" cy="600818"/>
          </a:xfrm>
          <a:prstGeom prst="rect">
            <a:avLst/>
          </a:prstGeom>
        </p:spPr>
        <p:txBody>
          <a:bodyPr lIns="0" tIns="0" rIns="0" bIns="0" rtlCol="0" anchor="t">
            <a:spAutoFit/>
          </a:bodyPr>
          <a:lstStyle/>
          <a:p>
            <a:pPr algn="ctr">
              <a:lnSpc>
                <a:spcPts val="4770"/>
              </a:lnSpc>
              <a:spcBef>
                <a:spcPct val="0"/>
              </a:spcBef>
            </a:pPr>
            <a:r>
              <a:rPr lang="en-US" sz="4042" b="1">
                <a:solidFill>
                  <a:srgbClr val="000000"/>
                </a:solidFill>
                <a:latin typeface="Halant Bold"/>
                <a:ea typeface="Halant Bold"/>
                <a:cs typeface="Halant Bold"/>
                <a:sym typeface="Halant Bold"/>
              </a:rPr>
              <a:t>Here + subscript 2 implies modulo 2 addition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86919">
            <a:off x="-3087681" y="1277839"/>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77128" y="9258300"/>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873707" y="1512300"/>
            <a:ext cx="14882299" cy="7478866"/>
          </a:xfrm>
          <a:custGeom>
            <a:avLst/>
            <a:gdLst/>
            <a:ahLst/>
            <a:cxnLst/>
            <a:rect l="l" t="t" r="r" b="b"/>
            <a:pathLst>
              <a:path w="14882299" h="7478866">
                <a:moveTo>
                  <a:pt x="0" y="0"/>
                </a:moveTo>
                <a:lnTo>
                  <a:pt x="14882299" y="0"/>
                </a:lnTo>
                <a:lnTo>
                  <a:pt x="14882299" y="7478866"/>
                </a:lnTo>
                <a:lnTo>
                  <a:pt x="0" y="7478866"/>
                </a:lnTo>
                <a:lnTo>
                  <a:pt x="0" y="0"/>
                </a:lnTo>
                <a:close/>
              </a:path>
            </a:pathLst>
          </a:custGeom>
          <a:blipFill>
            <a:blip r:embed="rId6"/>
            <a:stretch>
              <a:fillRect b="-3475"/>
            </a:stretch>
          </a:blipFill>
        </p:spPr>
      </p:sp>
      <p:sp>
        <p:nvSpPr>
          <p:cNvPr id="5" name="Freeform 5"/>
          <p:cNvSpPr/>
          <p:nvPr/>
        </p:nvSpPr>
        <p:spPr>
          <a:xfrm rot="-10800000">
            <a:off x="-5066711" y="7743961"/>
            <a:ext cx="9150155" cy="8185229"/>
          </a:xfrm>
          <a:custGeom>
            <a:avLst/>
            <a:gdLst/>
            <a:ahLst/>
            <a:cxnLst/>
            <a:rect l="l" t="t" r="r" b="b"/>
            <a:pathLst>
              <a:path w="9150155" h="8185229">
                <a:moveTo>
                  <a:pt x="0" y="0"/>
                </a:moveTo>
                <a:lnTo>
                  <a:pt x="9150155" y="0"/>
                </a:lnTo>
                <a:lnTo>
                  <a:pt x="9150155" y="8185230"/>
                </a:lnTo>
                <a:lnTo>
                  <a:pt x="0" y="81852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076565" y="-777523"/>
            <a:ext cx="7315200" cy="3285190"/>
          </a:xfrm>
          <a:custGeom>
            <a:avLst/>
            <a:gdLst/>
            <a:ahLst/>
            <a:cxnLst/>
            <a:rect l="l" t="t" r="r" b="b"/>
            <a:pathLst>
              <a:path w="7315200" h="3285190">
                <a:moveTo>
                  <a:pt x="0" y="0"/>
                </a:moveTo>
                <a:lnTo>
                  <a:pt x="7315200" y="0"/>
                </a:lnTo>
                <a:lnTo>
                  <a:pt x="7315200" y="3285189"/>
                </a:lnTo>
                <a:lnTo>
                  <a:pt x="0" y="3285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5884" y="1439769"/>
            <a:ext cx="15416232" cy="7727386"/>
          </a:xfrm>
          <a:custGeom>
            <a:avLst/>
            <a:gdLst/>
            <a:ahLst/>
            <a:cxnLst/>
            <a:rect l="l" t="t" r="r" b="b"/>
            <a:pathLst>
              <a:path w="15416232" h="7727386">
                <a:moveTo>
                  <a:pt x="0" y="0"/>
                </a:moveTo>
                <a:lnTo>
                  <a:pt x="15416232" y="0"/>
                </a:lnTo>
                <a:lnTo>
                  <a:pt x="15416232" y="7727386"/>
                </a:lnTo>
                <a:lnTo>
                  <a:pt x="0" y="7727386"/>
                </a:lnTo>
                <a:lnTo>
                  <a:pt x="0" y="0"/>
                </a:lnTo>
                <a:close/>
              </a:path>
            </a:pathLst>
          </a:custGeom>
          <a:blipFill>
            <a:blip r:embed="rId2"/>
            <a:stretch>
              <a:fillRect/>
            </a:stretch>
          </a:blipFill>
        </p:spPr>
      </p:sp>
      <p:sp>
        <p:nvSpPr>
          <p:cNvPr id="3" name="Freeform 3"/>
          <p:cNvSpPr/>
          <p:nvPr/>
        </p:nvSpPr>
        <p:spPr>
          <a:xfrm>
            <a:off x="-2628900" y="-120835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77128" y="9258300"/>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962881" flipH="1">
            <a:off x="-4672414" y="7451439"/>
            <a:ext cx="9150155" cy="8185229"/>
          </a:xfrm>
          <a:custGeom>
            <a:avLst/>
            <a:gdLst/>
            <a:ahLst/>
            <a:cxnLst/>
            <a:rect l="l" t="t" r="r" b="b"/>
            <a:pathLst>
              <a:path w="9150155" h="8185229">
                <a:moveTo>
                  <a:pt x="9150155" y="0"/>
                </a:moveTo>
                <a:lnTo>
                  <a:pt x="0" y="0"/>
                </a:lnTo>
                <a:lnTo>
                  <a:pt x="0" y="8185230"/>
                </a:lnTo>
                <a:lnTo>
                  <a:pt x="9150155" y="8185230"/>
                </a:lnTo>
                <a:lnTo>
                  <a:pt x="915015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3223520">
            <a:off x="14745429" y="-2497686"/>
            <a:ext cx="8552141" cy="4571508"/>
          </a:xfrm>
          <a:custGeom>
            <a:avLst/>
            <a:gdLst/>
            <a:ahLst/>
            <a:cxnLst/>
            <a:rect l="l" t="t" r="r" b="b"/>
            <a:pathLst>
              <a:path w="8552141" h="4571508">
                <a:moveTo>
                  <a:pt x="0" y="0"/>
                </a:moveTo>
                <a:lnTo>
                  <a:pt x="8552141" y="0"/>
                </a:lnTo>
                <a:lnTo>
                  <a:pt x="8552141" y="4571509"/>
                </a:lnTo>
                <a:lnTo>
                  <a:pt x="0" y="45715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flipH="1" flipV="1">
            <a:off x="-5303038" y="-3806354"/>
            <a:ext cx="13501499" cy="13650413"/>
          </a:xfrm>
          <a:custGeom>
            <a:avLst/>
            <a:gdLst/>
            <a:ahLst/>
            <a:cxnLst/>
            <a:rect l="l" t="t" r="r" b="b"/>
            <a:pathLst>
              <a:path w="13501499" h="13650413">
                <a:moveTo>
                  <a:pt x="13501499" y="13650413"/>
                </a:moveTo>
                <a:lnTo>
                  <a:pt x="0" y="13650413"/>
                </a:lnTo>
                <a:lnTo>
                  <a:pt x="0" y="0"/>
                </a:lnTo>
                <a:lnTo>
                  <a:pt x="13501499" y="0"/>
                </a:lnTo>
                <a:lnTo>
                  <a:pt x="13501499" y="1365041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29815" y="5716005"/>
            <a:ext cx="7029485" cy="2270250"/>
          </a:xfrm>
          <a:prstGeom prst="rect">
            <a:avLst/>
          </a:prstGeom>
        </p:spPr>
        <p:txBody>
          <a:bodyPr lIns="0" tIns="0" rIns="0" bIns="0" rtlCol="0" anchor="t">
            <a:spAutoFit/>
          </a:bodyPr>
          <a:lstStyle/>
          <a:p>
            <a:pPr algn="r">
              <a:lnSpc>
                <a:spcPts val="9018"/>
              </a:lnSpc>
            </a:pPr>
            <a:r>
              <a:rPr lang="en-US" sz="7642" b="1">
                <a:solidFill>
                  <a:srgbClr val="FFFFFF"/>
                </a:solidFill>
                <a:latin typeface="Halant Bold"/>
                <a:ea typeface="Halant Bold"/>
                <a:cs typeface="Halant Bold"/>
                <a:sym typeface="Halant Bold"/>
              </a:rPr>
              <a:t>Decoding of polar codes</a:t>
            </a:r>
          </a:p>
        </p:txBody>
      </p:sp>
      <p:sp>
        <p:nvSpPr>
          <p:cNvPr id="4" name="TextBox 4"/>
          <p:cNvSpPr txBox="1"/>
          <p:nvPr/>
        </p:nvSpPr>
        <p:spPr>
          <a:xfrm>
            <a:off x="15785030" y="1028700"/>
            <a:ext cx="1483795" cy="1011525"/>
          </a:xfrm>
          <a:prstGeom prst="rect">
            <a:avLst/>
          </a:prstGeom>
        </p:spPr>
        <p:txBody>
          <a:bodyPr lIns="0" tIns="0" rIns="0" bIns="0" rtlCol="0" anchor="t">
            <a:spAutoFit/>
          </a:bodyPr>
          <a:lstStyle/>
          <a:p>
            <a:pPr marL="0" lvl="0" indent="0" algn="r">
              <a:lnSpc>
                <a:spcPts val="7910"/>
              </a:lnSpc>
              <a:spcBef>
                <a:spcPct val="0"/>
              </a:spcBef>
            </a:pPr>
            <a:r>
              <a:rPr lang="en-US" sz="6703" b="1" u="none">
                <a:solidFill>
                  <a:srgbClr val="FFFFFF">
                    <a:alpha val="60000"/>
                  </a:srgbClr>
                </a:solidFill>
                <a:latin typeface="Halant Bold"/>
                <a:ea typeface="Halant Bold"/>
                <a:cs typeface="Halant Bold"/>
                <a:sym typeface="Halant Bold"/>
              </a:rPr>
              <a:t>03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TextBox 2"/>
          <p:cNvSpPr txBox="1"/>
          <p:nvPr/>
        </p:nvSpPr>
        <p:spPr>
          <a:xfrm>
            <a:off x="1028700" y="3825240"/>
            <a:ext cx="8115300" cy="2503170"/>
          </a:xfrm>
          <a:prstGeom prst="rect">
            <a:avLst/>
          </a:prstGeom>
        </p:spPr>
        <p:txBody>
          <a:bodyPr lIns="0" tIns="0" rIns="0" bIns="0" rtlCol="0" anchor="t">
            <a:spAutoFit/>
          </a:bodyPr>
          <a:lstStyle/>
          <a:p>
            <a:pPr algn="l">
              <a:lnSpc>
                <a:spcPts val="10080"/>
              </a:lnSpc>
            </a:pPr>
            <a:r>
              <a:rPr lang="en-US" sz="7200" spc="-72">
                <a:solidFill>
                  <a:srgbClr val="FFFFFF"/>
                </a:solidFill>
                <a:latin typeface="Assistant"/>
                <a:ea typeface="Assistant"/>
                <a:cs typeface="Assistant"/>
                <a:sym typeface="Assistant"/>
              </a:rPr>
              <a:t>Part 1: </a:t>
            </a:r>
          </a:p>
          <a:p>
            <a:pPr algn="l">
              <a:lnSpc>
                <a:spcPts val="10080"/>
              </a:lnSpc>
              <a:spcBef>
                <a:spcPct val="0"/>
              </a:spcBef>
            </a:pPr>
            <a:r>
              <a:rPr lang="en-US" sz="7200" spc="-72">
                <a:solidFill>
                  <a:srgbClr val="FFFFFF"/>
                </a:solidFill>
                <a:latin typeface="Assistant"/>
                <a:ea typeface="Assistant"/>
                <a:cs typeface="Assistant"/>
                <a:sym typeface="Assistant"/>
              </a:rPr>
              <a:t>SC decoding Theory</a:t>
            </a:r>
          </a:p>
        </p:txBody>
      </p:sp>
      <p:sp>
        <p:nvSpPr>
          <p:cNvPr id="3" name="Freeform 3"/>
          <p:cNvSpPr/>
          <p:nvPr/>
        </p:nvSpPr>
        <p:spPr>
          <a:xfrm rot="-2700000">
            <a:off x="14529352" y="1254250"/>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24807" y="971550"/>
            <a:ext cx="12638386" cy="909510"/>
          </a:xfrm>
          <a:prstGeom prst="rect">
            <a:avLst/>
          </a:prstGeom>
        </p:spPr>
        <p:txBody>
          <a:bodyPr lIns="0" tIns="0" rIns="0" bIns="0" rtlCol="0" anchor="t">
            <a:spAutoFit/>
          </a:bodyPr>
          <a:lstStyle/>
          <a:p>
            <a:pPr algn="ctr">
              <a:lnSpc>
                <a:spcPts val="7325"/>
              </a:lnSpc>
              <a:spcBef>
                <a:spcPct val="0"/>
              </a:spcBef>
            </a:pPr>
            <a:r>
              <a:rPr lang="en-US" sz="5635" b="1">
                <a:solidFill>
                  <a:srgbClr val="1C53A3"/>
                </a:solidFill>
                <a:latin typeface="Halant Bold"/>
                <a:ea typeface="Halant Bold"/>
                <a:cs typeface="Halant Bold"/>
                <a:sym typeface="Halant Bold"/>
              </a:rPr>
              <a:t>Successive Cancellation Decoding (SC)</a:t>
            </a:r>
          </a:p>
        </p:txBody>
      </p:sp>
      <p:sp>
        <p:nvSpPr>
          <p:cNvPr id="3" name="TextBox 3"/>
          <p:cNvSpPr txBox="1"/>
          <p:nvPr/>
        </p:nvSpPr>
        <p:spPr>
          <a:xfrm>
            <a:off x="733770" y="2851150"/>
            <a:ext cx="16820460" cy="4556125"/>
          </a:xfrm>
          <a:prstGeom prst="rect">
            <a:avLst/>
          </a:prstGeom>
        </p:spPr>
        <p:txBody>
          <a:bodyPr lIns="0" tIns="0" rIns="0" bIns="0" rtlCol="0" anchor="t">
            <a:spAutoFit/>
          </a:bodyPr>
          <a:lstStyle/>
          <a:p>
            <a:pPr algn="ctr">
              <a:lnSpc>
                <a:spcPts val="4550"/>
              </a:lnSpc>
            </a:pPr>
            <a:r>
              <a:rPr lang="en-US" sz="3500" b="1">
                <a:solidFill>
                  <a:srgbClr val="000000"/>
                </a:solidFill>
                <a:latin typeface="Halant Medium"/>
                <a:ea typeface="Halant Medium"/>
                <a:cs typeface="Halant Medium"/>
                <a:sym typeface="Halant Medium"/>
              </a:rPr>
              <a:t> SC decoder which decodes one bit at a time, by using the bits already decoded. It is simple but not always accurate</a:t>
            </a:r>
          </a:p>
          <a:p>
            <a:pPr algn="ctr">
              <a:lnSpc>
                <a:spcPts val="4550"/>
              </a:lnSpc>
            </a:pPr>
            <a:endParaRPr lang="en-US" sz="3500" b="1">
              <a:solidFill>
                <a:srgbClr val="000000"/>
              </a:solidFill>
              <a:latin typeface="Halant Medium"/>
              <a:ea typeface="Halant Medium"/>
              <a:cs typeface="Halant Medium"/>
              <a:sym typeface="Halant Medium"/>
            </a:endParaRPr>
          </a:p>
          <a:p>
            <a:pPr algn="ctr">
              <a:lnSpc>
                <a:spcPts val="4550"/>
              </a:lnSpc>
            </a:pPr>
            <a:r>
              <a:rPr lang="en-US" sz="3500" b="1">
                <a:solidFill>
                  <a:srgbClr val="000000"/>
                </a:solidFill>
                <a:latin typeface="Halant Medium"/>
                <a:ea typeface="Halant Medium"/>
                <a:cs typeface="Halant Medium"/>
                <a:sym typeface="Halant Medium"/>
              </a:rPr>
              <a:t>The Successive Cancellation (SC) Decoder is the basic decoding algorithm for polar codes, which works sequentially.</a:t>
            </a:r>
          </a:p>
          <a:p>
            <a:pPr algn="ctr">
              <a:lnSpc>
                <a:spcPts val="4550"/>
              </a:lnSpc>
            </a:pPr>
            <a:endParaRPr lang="en-US" sz="3500" b="1">
              <a:solidFill>
                <a:srgbClr val="000000"/>
              </a:solidFill>
              <a:latin typeface="Halant Medium"/>
              <a:ea typeface="Halant Medium"/>
              <a:cs typeface="Halant Medium"/>
              <a:sym typeface="Halant Medium"/>
            </a:endParaRPr>
          </a:p>
          <a:p>
            <a:pPr algn="ctr">
              <a:lnSpc>
                <a:spcPts val="4550"/>
              </a:lnSpc>
            </a:pPr>
            <a:r>
              <a:rPr lang="en-US" sz="3500" b="1">
                <a:solidFill>
                  <a:srgbClr val="000000"/>
                </a:solidFill>
                <a:latin typeface="Halant Medium"/>
                <a:ea typeface="Halant Medium"/>
                <a:cs typeface="Halant Medium"/>
                <a:sym typeface="Halant Medium"/>
              </a:rPr>
              <a:t> Due to the sequential nature of the SC decoder, the decoding latency is relatively high.</a:t>
            </a:r>
          </a:p>
          <a:p>
            <a:pPr algn="ctr">
              <a:lnSpc>
                <a:spcPts val="4550"/>
              </a:lnSpc>
            </a:pPr>
            <a:endParaRPr lang="en-US" sz="3500" b="1">
              <a:solidFill>
                <a:srgbClr val="000000"/>
              </a:solidFill>
              <a:latin typeface="Halant Medium"/>
              <a:ea typeface="Halant Medium"/>
              <a:cs typeface="Halant Medium"/>
              <a:sym typeface="Halant Medium"/>
            </a:endParaRPr>
          </a:p>
        </p:txBody>
      </p:sp>
      <p:sp>
        <p:nvSpPr>
          <p:cNvPr id="4" name="Freeform 4"/>
          <p:cNvSpPr/>
          <p:nvPr/>
        </p:nvSpPr>
        <p:spPr>
          <a:xfrm>
            <a:off x="10223516" y="7294030"/>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107628">
            <a:off x="-4276071" y="-1630216"/>
            <a:ext cx="8552141" cy="4571508"/>
          </a:xfrm>
          <a:custGeom>
            <a:avLst/>
            <a:gdLst/>
            <a:ahLst/>
            <a:cxnLst/>
            <a:rect l="l" t="t" r="r" b="b"/>
            <a:pathLst>
              <a:path w="8552141" h="4571508">
                <a:moveTo>
                  <a:pt x="0" y="0"/>
                </a:moveTo>
                <a:lnTo>
                  <a:pt x="8552142" y="0"/>
                </a:lnTo>
                <a:lnTo>
                  <a:pt x="8552142" y="4571509"/>
                </a:lnTo>
                <a:lnTo>
                  <a:pt x="0" y="4571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376107" flipH="1">
            <a:off x="-1451263" y="8470913"/>
            <a:ext cx="8552141" cy="4571508"/>
          </a:xfrm>
          <a:custGeom>
            <a:avLst/>
            <a:gdLst/>
            <a:ahLst/>
            <a:cxnLst/>
            <a:rect l="l" t="t" r="r" b="b"/>
            <a:pathLst>
              <a:path w="8552141" h="4571508">
                <a:moveTo>
                  <a:pt x="8552141" y="0"/>
                </a:moveTo>
                <a:lnTo>
                  <a:pt x="0" y="0"/>
                </a:lnTo>
                <a:lnTo>
                  <a:pt x="0" y="4571509"/>
                </a:lnTo>
                <a:lnTo>
                  <a:pt x="8552141" y="4571509"/>
                </a:lnTo>
                <a:lnTo>
                  <a:pt x="855214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3911943">
            <a:off x="13747771" y="-4307438"/>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9299" y="3290904"/>
            <a:ext cx="6249401" cy="5094397"/>
          </a:xfrm>
          <a:custGeom>
            <a:avLst/>
            <a:gdLst/>
            <a:ahLst/>
            <a:cxnLst/>
            <a:rect l="l" t="t" r="r" b="b"/>
            <a:pathLst>
              <a:path w="6249401" h="5094397">
                <a:moveTo>
                  <a:pt x="0" y="0"/>
                </a:moveTo>
                <a:lnTo>
                  <a:pt x="6249402" y="0"/>
                </a:lnTo>
                <a:lnTo>
                  <a:pt x="6249402" y="5094397"/>
                </a:lnTo>
                <a:lnTo>
                  <a:pt x="0" y="5094397"/>
                </a:lnTo>
                <a:lnTo>
                  <a:pt x="0" y="0"/>
                </a:lnTo>
                <a:close/>
              </a:path>
            </a:pathLst>
          </a:custGeom>
          <a:blipFill>
            <a:blip r:embed="rId2"/>
            <a:stretch>
              <a:fillRect/>
            </a:stretch>
          </a:blipFill>
        </p:spPr>
      </p:sp>
      <p:sp>
        <p:nvSpPr>
          <p:cNvPr id="3" name="TextBox 3"/>
          <p:cNvSpPr txBox="1"/>
          <p:nvPr/>
        </p:nvSpPr>
        <p:spPr>
          <a:xfrm>
            <a:off x="1173419" y="1038225"/>
            <a:ext cx="15941162" cy="1570990"/>
          </a:xfrm>
          <a:prstGeom prst="rect">
            <a:avLst/>
          </a:prstGeom>
        </p:spPr>
        <p:txBody>
          <a:bodyPr lIns="0" tIns="0" rIns="0" bIns="0" rtlCol="0" anchor="t">
            <a:spAutoFit/>
          </a:bodyPr>
          <a:lstStyle/>
          <a:p>
            <a:pPr algn="ctr">
              <a:lnSpc>
                <a:spcPts val="4130"/>
              </a:lnSpc>
            </a:pPr>
            <a:r>
              <a:rPr lang="en-US" sz="3500">
                <a:solidFill>
                  <a:srgbClr val="000000"/>
                </a:solidFill>
                <a:latin typeface="Halant"/>
                <a:ea typeface="Halant"/>
                <a:cs typeface="Halant"/>
                <a:sym typeface="Halant"/>
              </a:rPr>
              <a:t>Basic Building Block of SC Decoder: N = 2</a:t>
            </a:r>
          </a:p>
          <a:p>
            <a:pPr algn="ctr">
              <a:lnSpc>
                <a:spcPts val="4130"/>
              </a:lnSpc>
            </a:pPr>
            <a:r>
              <a:rPr lang="en-US" sz="3500">
                <a:solidFill>
                  <a:srgbClr val="000000"/>
                </a:solidFill>
                <a:latin typeface="Halant"/>
                <a:ea typeface="Halant"/>
                <a:cs typeface="Halant"/>
                <a:sym typeface="Halant"/>
              </a:rPr>
              <a:t>We start with a 2-bit input vector: x =[x1 x2] = [u1 ⊕u2 u2]</a:t>
            </a:r>
          </a:p>
          <a:p>
            <a:pPr algn="ctr">
              <a:lnSpc>
                <a:spcPts val="4130"/>
              </a:lnSpc>
            </a:pPr>
            <a:r>
              <a:rPr lang="en-US" sz="3500">
                <a:solidFill>
                  <a:srgbClr val="000000"/>
                </a:solidFill>
                <a:latin typeface="Halant"/>
                <a:ea typeface="Halant"/>
                <a:cs typeface="Halant"/>
                <a:sym typeface="Halant"/>
              </a:rPr>
              <a:t>From the received symbols: u1 = x1 ⊕x2, u2 =x2</a:t>
            </a:r>
          </a:p>
        </p:txBody>
      </p:sp>
      <p:sp>
        <p:nvSpPr>
          <p:cNvPr id="4" name="Freeform 4"/>
          <p:cNvSpPr/>
          <p:nvPr/>
        </p:nvSpPr>
        <p:spPr>
          <a:xfrm rot="-9476371">
            <a:off x="-5084275" y="-2285754"/>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4740384">
            <a:off x="12737419" y="-1821876"/>
            <a:ext cx="7315200" cy="3285190"/>
          </a:xfrm>
          <a:custGeom>
            <a:avLst/>
            <a:gdLst/>
            <a:ahLst/>
            <a:cxnLst/>
            <a:rect l="l" t="t" r="r" b="b"/>
            <a:pathLst>
              <a:path w="7315200" h="3285190">
                <a:moveTo>
                  <a:pt x="0" y="0"/>
                </a:moveTo>
                <a:lnTo>
                  <a:pt x="7315200" y="0"/>
                </a:lnTo>
                <a:lnTo>
                  <a:pt x="7315200" y="3285189"/>
                </a:lnTo>
                <a:lnTo>
                  <a:pt x="0" y="32851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0800000">
            <a:off x="-808204" y="864440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760588">
            <a:off x="12512346" y="761570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8561" y="4723021"/>
            <a:ext cx="11419886" cy="4274207"/>
          </a:xfrm>
          <a:custGeom>
            <a:avLst/>
            <a:gdLst/>
            <a:ahLst/>
            <a:cxnLst/>
            <a:rect l="l" t="t" r="r" b="b"/>
            <a:pathLst>
              <a:path w="11419886" h="4274207">
                <a:moveTo>
                  <a:pt x="0" y="0"/>
                </a:moveTo>
                <a:lnTo>
                  <a:pt x="11419886" y="0"/>
                </a:lnTo>
                <a:lnTo>
                  <a:pt x="11419886" y="4274207"/>
                </a:lnTo>
                <a:lnTo>
                  <a:pt x="0" y="4274207"/>
                </a:lnTo>
                <a:lnTo>
                  <a:pt x="0" y="0"/>
                </a:lnTo>
                <a:close/>
              </a:path>
            </a:pathLst>
          </a:custGeom>
          <a:blipFill>
            <a:blip r:embed="rId2"/>
            <a:stretch>
              <a:fillRect l="-209" b="-560"/>
            </a:stretch>
          </a:blipFill>
        </p:spPr>
      </p:sp>
      <p:sp>
        <p:nvSpPr>
          <p:cNvPr id="3" name="TextBox 3"/>
          <p:cNvSpPr txBox="1"/>
          <p:nvPr/>
        </p:nvSpPr>
        <p:spPr>
          <a:xfrm>
            <a:off x="254600" y="2161637"/>
            <a:ext cx="17150239" cy="2094865"/>
          </a:xfrm>
          <a:prstGeom prst="rect">
            <a:avLst/>
          </a:prstGeom>
        </p:spPr>
        <p:txBody>
          <a:bodyPr lIns="0" tIns="0" rIns="0" bIns="0" rtlCol="0" anchor="t">
            <a:spAutoFit/>
          </a:bodyPr>
          <a:lstStyle/>
          <a:p>
            <a:pPr algn="ctr">
              <a:lnSpc>
                <a:spcPts val="4130"/>
              </a:lnSpc>
            </a:pPr>
            <a:r>
              <a:rPr lang="en-US" sz="3500" b="1">
                <a:solidFill>
                  <a:srgbClr val="000000"/>
                </a:solidFill>
                <a:latin typeface="Halant Bold"/>
                <a:ea typeface="Halant Bold"/>
                <a:cs typeface="Halant Bold"/>
                <a:sym typeface="Halant Bold"/>
              </a:rPr>
              <a:t> • Soft-In Soft-Out (SISO) decode u1 first (using a Single Parity Check (SPC)). •</a:t>
            </a:r>
          </a:p>
          <a:p>
            <a:pPr algn="ctr">
              <a:lnSpc>
                <a:spcPts val="4130"/>
              </a:lnSpc>
            </a:pPr>
            <a:r>
              <a:rPr lang="en-US" sz="3500" b="1">
                <a:solidFill>
                  <a:srgbClr val="000000"/>
                </a:solidFill>
                <a:latin typeface="Halant Bold"/>
                <a:ea typeface="Halant Bold"/>
                <a:cs typeface="Halant Bold"/>
                <a:sym typeface="Halant Bold"/>
              </a:rPr>
              <a:t> Given  u1(cap), decode u2 (as a Repetition (Rep) code).</a:t>
            </a:r>
          </a:p>
          <a:p>
            <a:pPr algn="ctr">
              <a:lnSpc>
                <a:spcPts val="4130"/>
              </a:lnSpc>
            </a:pPr>
            <a:r>
              <a:rPr lang="en-US" sz="3500" b="1">
                <a:solidFill>
                  <a:srgbClr val="000000"/>
                </a:solidFill>
                <a:latin typeface="Halant Bold"/>
                <a:ea typeface="Halant Bold"/>
                <a:cs typeface="Halant Bold"/>
                <a:sym typeface="Halant Bold"/>
              </a:rPr>
              <a:t> Log-Likelihood Ratio (LLR) for u1: L(u1) = f(r1,r2) = sgn(r1) · sgn(r2) · min(|r1|,|r2|)</a:t>
            </a:r>
          </a:p>
          <a:p>
            <a:pPr algn="ctr">
              <a:lnSpc>
                <a:spcPts val="4130"/>
              </a:lnSpc>
              <a:spcBef>
                <a:spcPct val="0"/>
              </a:spcBef>
            </a:pPr>
            <a:r>
              <a:rPr lang="en-US" sz="3500" b="1">
                <a:solidFill>
                  <a:srgbClr val="000000"/>
                </a:solidFill>
                <a:latin typeface="Halant Bold"/>
                <a:ea typeface="Halant Bold"/>
                <a:cs typeface="Halant Bold"/>
                <a:sym typeface="Halant Bold"/>
              </a:rPr>
              <a:t>Log-Likelihood Ratio (LLR) for u2: L(u2)=g(r1,r2,u1)=r2+(1-2*u1).r1</a:t>
            </a:r>
          </a:p>
        </p:txBody>
      </p:sp>
      <p:sp>
        <p:nvSpPr>
          <p:cNvPr id="4" name="Freeform 4"/>
          <p:cNvSpPr/>
          <p:nvPr/>
        </p:nvSpPr>
        <p:spPr>
          <a:xfrm rot="5400000">
            <a:off x="12684223" y="5850247"/>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6253634" y="-4831959"/>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810182">
            <a:off x="-1542905" y="-1409007"/>
            <a:ext cx="3795057" cy="3394851"/>
          </a:xfrm>
          <a:custGeom>
            <a:avLst/>
            <a:gdLst/>
            <a:ahLst/>
            <a:cxnLst/>
            <a:rect l="l" t="t" r="r" b="b"/>
            <a:pathLst>
              <a:path w="3795057" h="3394851">
                <a:moveTo>
                  <a:pt x="0" y="0"/>
                </a:moveTo>
                <a:lnTo>
                  <a:pt x="3795057" y="0"/>
                </a:lnTo>
                <a:lnTo>
                  <a:pt x="3795057" y="3394851"/>
                </a:lnTo>
                <a:lnTo>
                  <a:pt x="0" y="33948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2243251" y="7626582"/>
            <a:ext cx="4791811" cy="4286493"/>
          </a:xfrm>
          <a:custGeom>
            <a:avLst/>
            <a:gdLst/>
            <a:ahLst/>
            <a:cxnLst/>
            <a:rect l="l" t="t" r="r" b="b"/>
            <a:pathLst>
              <a:path w="4791811" h="4286493">
                <a:moveTo>
                  <a:pt x="0" y="0"/>
                </a:moveTo>
                <a:lnTo>
                  <a:pt x="4791812" y="0"/>
                </a:lnTo>
                <a:lnTo>
                  <a:pt x="4791812" y="4286493"/>
                </a:lnTo>
                <a:lnTo>
                  <a:pt x="0" y="4286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8876" y="1028700"/>
            <a:ext cx="14121691" cy="8229600"/>
          </a:xfrm>
          <a:custGeom>
            <a:avLst/>
            <a:gdLst/>
            <a:ahLst/>
            <a:cxnLst/>
            <a:rect l="l" t="t" r="r" b="b"/>
            <a:pathLst>
              <a:path w="14121691" h="8229600">
                <a:moveTo>
                  <a:pt x="0" y="0"/>
                </a:moveTo>
                <a:lnTo>
                  <a:pt x="14121692" y="0"/>
                </a:lnTo>
                <a:lnTo>
                  <a:pt x="14121692" y="8229600"/>
                </a:lnTo>
                <a:lnTo>
                  <a:pt x="0" y="8229600"/>
                </a:lnTo>
                <a:lnTo>
                  <a:pt x="0" y="0"/>
                </a:lnTo>
                <a:close/>
              </a:path>
            </a:pathLst>
          </a:custGeom>
          <a:blipFill>
            <a:blip r:embed="rId2"/>
            <a:stretch>
              <a:fillRect t="-790" r="-721" b="-777"/>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8703" y="4326624"/>
            <a:ext cx="10910593" cy="4703393"/>
          </a:xfrm>
          <a:custGeom>
            <a:avLst/>
            <a:gdLst/>
            <a:ahLst/>
            <a:cxnLst/>
            <a:rect l="l" t="t" r="r" b="b"/>
            <a:pathLst>
              <a:path w="10910593" h="4703393">
                <a:moveTo>
                  <a:pt x="0" y="0"/>
                </a:moveTo>
                <a:lnTo>
                  <a:pt x="10910594" y="0"/>
                </a:lnTo>
                <a:lnTo>
                  <a:pt x="10910594" y="4703393"/>
                </a:lnTo>
                <a:lnTo>
                  <a:pt x="0" y="4703393"/>
                </a:lnTo>
                <a:lnTo>
                  <a:pt x="0" y="0"/>
                </a:lnTo>
                <a:close/>
              </a:path>
            </a:pathLst>
          </a:custGeom>
          <a:blipFill>
            <a:blip r:embed="rId2"/>
            <a:stretch>
              <a:fillRect/>
            </a:stretch>
          </a:blipFill>
        </p:spPr>
      </p:sp>
      <p:sp>
        <p:nvSpPr>
          <p:cNvPr id="3" name="TextBox 3"/>
          <p:cNvSpPr txBox="1"/>
          <p:nvPr/>
        </p:nvSpPr>
        <p:spPr>
          <a:xfrm>
            <a:off x="0" y="1542929"/>
            <a:ext cx="18288000" cy="2618740"/>
          </a:xfrm>
          <a:prstGeom prst="rect">
            <a:avLst/>
          </a:prstGeom>
        </p:spPr>
        <p:txBody>
          <a:bodyPr lIns="0" tIns="0" rIns="0" bIns="0" rtlCol="0" anchor="t">
            <a:spAutoFit/>
          </a:bodyPr>
          <a:lstStyle/>
          <a:p>
            <a:pPr algn="ctr">
              <a:lnSpc>
                <a:spcPts val="4130"/>
              </a:lnSpc>
            </a:pPr>
            <a:r>
              <a:rPr lang="en-US" sz="3500">
                <a:solidFill>
                  <a:srgbClr val="000000"/>
                </a:solidFill>
                <a:latin typeface="Halant"/>
                <a:ea typeface="Halant"/>
                <a:cs typeface="Halant"/>
                <a:sym typeface="Halant"/>
              </a:rPr>
              <a:t> First, the received vector rN is decoded using a soft-decision decoding algorithm. </a:t>
            </a:r>
          </a:p>
          <a:p>
            <a:pPr algn="ctr">
              <a:lnSpc>
                <a:spcPts val="4130"/>
              </a:lnSpc>
            </a:pPr>
            <a:r>
              <a:rPr lang="en-US" sz="3500">
                <a:solidFill>
                  <a:srgbClr val="000000"/>
                </a:solidFill>
                <a:latin typeface="Halant"/>
                <a:ea typeface="Halant"/>
                <a:cs typeface="Halant"/>
                <a:sym typeface="Halant"/>
              </a:rPr>
              <a:t>In soft-decision decoding, the reliability of each received bit is assessed using the Log-Likelihood Ratio (LLR).</a:t>
            </a:r>
          </a:p>
          <a:p>
            <a:pPr algn="ctr">
              <a:lnSpc>
                <a:spcPts val="4130"/>
              </a:lnSpc>
              <a:spcBef>
                <a:spcPct val="0"/>
              </a:spcBef>
            </a:pPr>
            <a:r>
              <a:rPr lang="en-US" sz="3500">
                <a:solidFill>
                  <a:srgbClr val="000000"/>
                </a:solidFill>
                <a:latin typeface="Halant"/>
                <a:ea typeface="Halant"/>
                <a:cs typeface="Halant"/>
                <a:sym typeface="Halant"/>
              </a:rPr>
              <a:t> These soft bits are then used to compute the estimated hard bits with the help of the F-function, G-function, and partial sums as shown below:</a:t>
            </a:r>
          </a:p>
        </p:txBody>
      </p:sp>
      <p:sp>
        <p:nvSpPr>
          <p:cNvPr id="4" name="Freeform 4"/>
          <p:cNvSpPr/>
          <p:nvPr/>
        </p:nvSpPr>
        <p:spPr>
          <a:xfrm rot="-3549559">
            <a:off x="12306984" y="8777361"/>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549559">
            <a:off x="14178120" y="-8850681"/>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3346932">
            <a:off x="-4999445" y="6924569"/>
            <a:ext cx="11196923" cy="9283267"/>
          </a:xfrm>
          <a:custGeom>
            <a:avLst/>
            <a:gdLst/>
            <a:ahLst/>
            <a:cxnLst/>
            <a:rect l="l" t="t" r="r" b="b"/>
            <a:pathLst>
              <a:path w="11196923" h="9283267">
                <a:moveTo>
                  <a:pt x="0" y="0"/>
                </a:moveTo>
                <a:lnTo>
                  <a:pt x="11196922" y="0"/>
                </a:lnTo>
                <a:lnTo>
                  <a:pt x="11196922" y="9283266"/>
                </a:lnTo>
                <a:lnTo>
                  <a:pt x="0" y="9283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484809">
            <a:off x="-2344255" y="-1578487"/>
            <a:ext cx="3378974" cy="2801477"/>
          </a:xfrm>
          <a:custGeom>
            <a:avLst/>
            <a:gdLst/>
            <a:ahLst/>
            <a:cxnLst/>
            <a:rect l="l" t="t" r="r" b="b"/>
            <a:pathLst>
              <a:path w="3378974" h="2801477">
                <a:moveTo>
                  <a:pt x="0" y="0"/>
                </a:moveTo>
                <a:lnTo>
                  <a:pt x="3378974" y="0"/>
                </a:lnTo>
                <a:lnTo>
                  <a:pt x="3378974" y="2801477"/>
                </a:lnTo>
                <a:lnTo>
                  <a:pt x="0" y="28014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00426" y="4126652"/>
            <a:ext cx="11287149" cy="5790075"/>
          </a:xfrm>
          <a:custGeom>
            <a:avLst/>
            <a:gdLst/>
            <a:ahLst/>
            <a:cxnLst/>
            <a:rect l="l" t="t" r="r" b="b"/>
            <a:pathLst>
              <a:path w="11287149" h="5790075">
                <a:moveTo>
                  <a:pt x="0" y="0"/>
                </a:moveTo>
                <a:lnTo>
                  <a:pt x="11287148" y="0"/>
                </a:lnTo>
                <a:lnTo>
                  <a:pt x="11287148" y="5790074"/>
                </a:lnTo>
                <a:lnTo>
                  <a:pt x="0" y="5790074"/>
                </a:lnTo>
                <a:lnTo>
                  <a:pt x="0" y="0"/>
                </a:lnTo>
                <a:close/>
              </a:path>
            </a:pathLst>
          </a:custGeom>
          <a:blipFill>
            <a:blip r:embed="rId2"/>
            <a:stretch>
              <a:fillRect t="-1643" b="-1643"/>
            </a:stretch>
          </a:blipFill>
        </p:spPr>
      </p:sp>
      <p:sp>
        <p:nvSpPr>
          <p:cNvPr id="3" name="TextBox 3"/>
          <p:cNvSpPr txBox="1"/>
          <p:nvPr/>
        </p:nvSpPr>
        <p:spPr>
          <a:xfrm>
            <a:off x="2093841" y="1467293"/>
            <a:ext cx="15165459" cy="2263356"/>
          </a:xfrm>
          <a:prstGeom prst="rect">
            <a:avLst/>
          </a:prstGeom>
        </p:spPr>
        <p:txBody>
          <a:bodyPr lIns="0" tIns="0" rIns="0" bIns="0" rtlCol="0" anchor="t">
            <a:spAutoFit/>
          </a:bodyPr>
          <a:lstStyle/>
          <a:p>
            <a:pPr algn="ctr">
              <a:lnSpc>
                <a:spcPts val="4441"/>
              </a:lnSpc>
              <a:spcBef>
                <a:spcPct val="0"/>
              </a:spcBef>
            </a:pPr>
            <a:r>
              <a:rPr lang="en-US" sz="3764" b="1">
                <a:solidFill>
                  <a:srgbClr val="000000"/>
                </a:solidFill>
                <a:latin typeface="Halant Bold"/>
                <a:ea typeface="Halant Bold"/>
                <a:cs typeface="Halant Bold"/>
                <a:sym typeface="Halant Bold"/>
              </a:rPr>
              <a:t> </a:t>
            </a:r>
            <a:r>
              <a:rPr lang="en-US" sz="3764" b="1">
                <a:solidFill>
                  <a:srgbClr val="1C53A3"/>
                </a:solidFill>
                <a:latin typeface="Halant Bold"/>
                <a:ea typeface="Halant Bold"/>
                <a:cs typeface="Halant Bold"/>
                <a:sym typeface="Halant Bold"/>
              </a:rPr>
              <a:t>SC Decoder: N =4</a:t>
            </a:r>
          </a:p>
          <a:p>
            <a:pPr algn="l">
              <a:lnSpc>
                <a:spcPts val="4441"/>
              </a:lnSpc>
              <a:spcBef>
                <a:spcPct val="0"/>
              </a:spcBef>
            </a:pPr>
            <a:r>
              <a:rPr lang="en-US" sz="3764">
                <a:solidFill>
                  <a:srgbClr val="000000"/>
                </a:solidFill>
                <a:latin typeface="Halant"/>
                <a:ea typeface="Halant"/>
                <a:cs typeface="Halant"/>
                <a:sym typeface="Halant"/>
              </a:rPr>
              <a:t> As polar codes have recursive structure , we can apply this algorithm for decoding any length of codeword. Let us take an example of length 4 SC decoder and understand its behaviour</a:t>
            </a:r>
            <a:r>
              <a:rPr lang="en-US" sz="3764" b="1">
                <a:solidFill>
                  <a:srgbClr val="000000"/>
                </a:solidFill>
                <a:latin typeface="Halant Bold"/>
                <a:ea typeface="Halant Bold"/>
                <a:cs typeface="Halant Bold"/>
                <a:sym typeface="Halant Bold"/>
              </a:rPr>
              <a:t>.</a:t>
            </a:r>
          </a:p>
        </p:txBody>
      </p:sp>
      <p:sp>
        <p:nvSpPr>
          <p:cNvPr id="4" name="Freeform 4"/>
          <p:cNvSpPr/>
          <p:nvPr/>
        </p:nvSpPr>
        <p:spPr>
          <a:xfrm rot="-3549559">
            <a:off x="15189523" y="6572876"/>
            <a:ext cx="7744125" cy="6420584"/>
          </a:xfrm>
          <a:custGeom>
            <a:avLst/>
            <a:gdLst/>
            <a:ahLst/>
            <a:cxnLst/>
            <a:rect l="l" t="t" r="r" b="b"/>
            <a:pathLst>
              <a:path w="7744125" h="6420584">
                <a:moveTo>
                  <a:pt x="0" y="0"/>
                </a:moveTo>
                <a:lnTo>
                  <a:pt x="7744125" y="0"/>
                </a:lnTo>
                <a:lnTo>
                  <a:pt x="7744125" y="6420583"/>
                </a:lnTo>
                <a:lnTo>
                  <a:pt x="0" y="6420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156317">
            <a:off x="-5064527" y="6751707"/>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8721758" y="-8103083"/>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599849">
            <a:off x="-2197165" y="-3427850"/>
            <a:ext cx="6451730" cy="5349070"/>
          </a:xfrm>
          <a:custGeom>
            <a:avLst/>
            <a:gdLst/>
            <a:ahLst/>
            <a:cxnLst/>
            <a:rect l="l" t="t" r="r" b="b"/>
            <a:pathLst>
              <a:path w="6451730" h="5349070">
                <a:moveTo>
                  <a:pt x="0" y="0"/>
                </a:moveTo>
                <a:lnTo>
                  <a:pt x="6451730" y="0"/>
                </a:lnTo>
                <a:lnTo>
                  <a:pt x="6451730" y="5349070"/>
                </a:lnTo>
                <a:lnTo>
                  <a:pt x="0" y="5349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67914" y="2168738"/>
            <a:ext cx="10952172" cy="5949523"/>
          </a:xfrm>
          <a:custGeom>
            <a:avLst/>
            <a:gdLst/>
            <a:ahLst/>
            <a:cxnLst/>
            <a:rect l="l" t="t" r="r" b="b"/>
            <a:pathLst>
              <a:path w="10952172" h="5949523">
                <a:moveTo>
                  <a:pt x="0" y="0"/>
                </a:moveTo>
                <a:lnTo>
                  <a:pt x="10952172" y="0"/>
                </a:lnTo>
                <a:lnTo>
                  <a:pt x="10952172" y="5949524"/>
                </a:lnTo>
                <a:lnTo>
                  <a:pt x="0" y="5949524"/>
                </a:lnTo>
                <a:lnTo>
                  <a:pt x="0" y="0"/>
                </a:lnTo>
                <a:close/>
              </a:path>
            </a:pathLst>
          </a:custGeom>
          <a:blipFill>
            <a:blip r:embed="rId2"/>
            <a:stretch>
              <a:fillRect/>
            </a:stretch>
          </a:blipFill>
        </p:spPr>
      </p:sp>
      <p:sp>
        <p:nvSpPr>
          <p:cNvPr id="3" name="Freeform 3"/>
          <p:cNvSpPr/>
          <p:nvPr/>
        </p:nvSpPr>
        <p:spPr>
          <a:xfrm rot="-3549559">
            <a:off x="14695833" y="3955803"/>
            <a:ext cx="6508301" cy="5395973"/>
          </a:xfrm>
          <a:custGeom>
            <a:avLst/>
            <a:gdLst/>
            <a:ahLst/>
            <a:cxnLst/>
            <a:rect l="l" t="t" r="r" b="b"/>
            <a:pathLst>
              <a:path w="6508301" h="5395973">
                <a:moveTo>
                  <a:pt x="0" y="0"/>
                </a:moveTo>
                <a:lnTo>
                  <a:pt x="6508300" y="0"/>
                </a:lnTo>
                <a:lnTo>
                  <a:pt x="6508300" y="5395973"/>
                </a:lnTo>
                <a:lnTo>
                  <a:pt x="0" y="5395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365004">
            <a:off x="-6496807" y="-3547124"/>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177780">
            <a:off x="-2977490" y="9370734"/>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1261" y="3259280"/>
            <a:ext cx="11439736" cy="5434183"/>
          </a:xfrm>
          <a:custGeom>
            <a:avLst/>
            <a:gdLst/>
            <a:ahLst/>
            <a:cxnLst/>
            <a:rect l="l" t="t" r="r" b="b"/>
            <a:pathLst>
              <a:path w="11439736" h="5434183">
                <a:moveTo>
                  <a:pt x="0" y="0"/>
                </a:moveTo>
                <a:lnTo>
                  <a:pt x="11439736" y="0"/>
                </a:lnTo>
                <a:lnTo>
                  <a:pt x="11439736" y="5434183"/>
                </a:lnTo>
                <a:lnTo>
                  <a:pt x="0" y="5434183"/>
                </a:lnTo>
                <a:lnTo>
                  <a:pt x="0" y="0"/>
                </a:lnTo>
                <a:close/>
              </a:path>
            </a:pathLst>
          </a:custGeom>
          <a:blipFill>
            <a:blip r:embed="rId2"/>
            <a:stretch>
              <a:fillRect t="-2829" b="-7800"/>
            </a:stretch>
          </a:blipFill>
        </p:spPr>
      </p:sp>
      <p:sp>
        <p:nvSpPr>
          <p:cNvPr id="3" name="TextBox 3"/>
          <p:cNvSpPr txBox="1"/>
          <p:nvPr/>
        </p:nvSpPr>
        <p:spPr>
          <a:xfrm>
            <a:off x="0" y="1505881"/>
            <a:ext cx="18288000" cy="1229722"/>
          </a:xfrm>
          <a:prstGeom prst="rect">
            <a:avLst/>
          </a:prstGeom>
        </p:spPr>
        <p:txBody>
          <a:bodyPr lIns="0" tIns="0" rIns="0" bIns="0" rtlCol="0" anchor="t">
            <a:spAutoFit/>
          </a:bodyPr>
          <a:lstStyle/>
          <a:p>
            <a:pPr algn="ctr">
              <a:lnSpc>
                <a:spcPts val="4888"/>
              </a:lnSpc>
            </a:pPr>
            <a:r>
              <a:rPr lang="en-US" sz="4142" b="1">
                <a:solidFill>
                  <a:srgbClr val="1C53A3"/>
                </a:solidFill>
                <a:latin typeface="Halant Bold"/>
                <a:ea typeface="Halant Bold"/>
                <a:cs typeface="Halant Bold"/>
                <a:sym typeface="Halant Bold"/>
              </a:rPr>
              <a:t> SC Decoder: General Polar Code </a:t>
            </a:r>
          </a:p>
          <a:p>
            <a:pPr algn="ctr">
              <a:lnSpc>
                <a:spcPts val="4888"/>
              </a:lnSpc>
              <a:spcBef>
                <a:spcPct val="0"/>
              </a:spcBef>
            </a:pPr>
            <a:r>
              <a:rPr lang="en-US" sz="4142" b="1">
                <a:solidFill>
                  <a:srgbClr val="1C53A3"/>
                </a:solidFill>
                <a:latin typeface="Halant Bold"/>
                <a:ea typeface="Halant Bold"/>
                <a:cs typeface="Halant Bold"/>
                <a:sym typeface="Halant Bold"/>
              </a:rPr>
              <a:t>Now let us see how decoding works for a general polar code.</a:t>
            </a:r>
          </a:p>
        </p:txBody>
      </p:sp>
      <p:sp>
        <p:nvSpPr>
          <p:cNvPr id="4" name="Freeform 4"/>
          <p:cNvSpPr/>
          <p:nvPr/>
        </p:nvSpPr>
        <p:spPr>
          <a:xfrm rot="-3549559">
            <a:off x="14025720" y="6935858"/>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487392">
            <a:off x="-7099430" y="8695516"/>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86431">
            <a:off x="-4508448" y="-1828310"/>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742980">
            <a:off x="14868195" y="-2377101"/>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43499" y="4108340"/>
            <a:ext cx="7255475" cy="6979252"/>
          </a:xfrm>
          <a:custGeom>
            <a:avLst/>
            <a:gdLst/>
            <a:ahLst/>
            <a:cxnLst/>
            <a:rect l="l" t="t" r="r" b="b"/>
            <a:pathLst>
              <a:path w="7255475" h="6979252">
                <a:moveTo>
                  <a:pt x="0" y="0"/>
                </a:moveTo>
                <a:lnTo>
                  <a:pt x="7255476" y="0"/>
                </a:lnTo>
                <a:lnTo>
                  <a:pt x="7255476" y="6979251"/>
                </a:lnTo>
                <a:lnTo>
                  <a:pt x="0" y="6979251"/>
                </a:lnTo>
                <a:lnTo>
                  <a:pt x="0" y="0"/>
                </a:lnTo>
                <a:close/>
              </a:path>
            </a:pathLst>
          </a:custGeom>
          <a:blipFill>
            <a:blip r:embed="rId2"/>
            <a:stretch>
              <a:fillRect/>
            </a:stretch>
          </a:blipFill>
        </p:spPr>
      </p:sp>
      <p:sp>
        <p:nvSpPr>
          <p:cNvPr id="3" name="TextBox 3"/>
          <p:cNvSpPr txBox="1"/>
          <p:nvPr/>
        </p:nvSpPr>
        <p:spPr>
          <a:xfrm>
            <a:off x="1318858" y="380843"/>
            <a:ext cx="13686310" cy="2618740"/>
          </a:xfrm>
          <a:prstGeom prst="rect">
            <a:avLst/>
          </a:prstGeom>
        </p:spPr>
        <p:txBody>
          <a:bodyPr lIns="0" tIns="0" rIns="0" bIns="0" rtlCol="0" anchor="t">
            <a:spAutoFit/>
          </a:bodyPr>
          <a:lstStyle/>
          <a:p>
            <a:pPr algn="ctr">
              <a:lnSpc>
                <a:spcPts val="4130"/>
              </a:lnSpc>
            </a:pPr>
            <a:r>
              <a:rPr lang="en-US" sz="3500">
                <a:solidFill>
                  <a:srgbClr val="1C53A3"/>
                </a:solidFill>
                <a:latin typeface="Halant"/>
                <a:ea typeface="Halant"/>
                <a:cs typeface="Halant"/>
                <a:sym typeface="Halant"/>
              </a:rPr>
              <a:t> Operations at Each Interior Node</a:t>
            </a:r>
          </a:p>
          <a:p>
            <a:pPr algn="l">
              <a:lnSpc>
                <a:spcPts val="4130"/>
              </a:lnSpc>
            </a:pPr>
            <a:endParaRPr lang="en-US" sz="3500">
              <a:solidFill>
                <a:srgbClr val="1C53A3"/>
              </a:solidFill>
              <a:latin typeface="Halant"/>
              <a:ea typeface="Halant"/>
              <a:cs typeface="Halant"/>
              <a:sym typeface="Halant"/>
            </a:endParaRPr>
          </a:p>
          <a:p>
            <a:pPr algn="l">
              <a:lnSpc>
                <a:spcPts val="4130"/>
              </a:lnSpc>
            </a:pPr>
            <a:r>
              <a:rPr lang="en-US" sz="3500">
                <a:solidFill>
                  <a:srgbClr val="000000"/>
                </a:solidFill>
                <a:latin typeface="Halant"/>
                <a:ea typeface="Halant"/>
                <a:cs typeface="Halant"/>
                <a:sym typeface="Halant"/>
              </a:rPr>
              <a:t>For any interior node present in the tree-like presentation, the following three operations take place: </a:t>
            </a:r>
          </a:p>
          <a:p>
            <a:pPr algn="l">
              <a:lnSpc>
                <a:spcPts val="4130"/>
              </a:lnSpc>
              <a:spcBef>
                <a:spcPct val="0"/>
              </a:spcBef>
            </a:pPr>
            <a:r>
              <a:rPr lang="en-US" sz="3500">
                <a:solidFill>
                  <a:srgbClr val="000000"/>
                </a:solidFill>
                <a:latin typeface="Halant"/>
                <a:ea typeface="Halant"/>
                <a:cs typeface="Halant"/>
                <a:sym typeface="Halant"/>
              </a:rPr>
              <a:t>1. Step L</a:t>
            </a:r>
          </a:p>
        </p:txBody>
      </p:sp>
      <p:sp>
        <p:nvSpPr>
          <p:cNvPr id="4" name="Freeform 4"/>
          <p:cNvSpPr/>
          <p:nvPr/>
        </p:nvSpPr>
        <p:spPr>
          <a:xfrm>
            <a:off x="12354885" y="6156452"/>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364292">
            <a:off x="-6638225" y="4828360"/>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63202" y="2548835"/>
            <a:ext cx="7561595" cy="5189330"/>
          </a:xfrm>
          <a:custGeom>
            <a:avLst/>
            <a:gdLst/>
            <a:ahLst/>
            <a:cxnLst/>
            <a:rect l="l" t="t" r="r" b="b"/>
            <a:pathLst>
              <a:path w="7561595" h="5189330">
                <a:moveTo>
                  <a:pt x="0" y="0"/>
                </a:moveTo>
                <a:lnTo>
                  <a:pt x="7561596" y="0"/>
                </a:lnTo>
                <a:lnTo>
                  <a:pt x="7561596" y="5189330"/>
                </a:lnTo>
                <a:lnTo>
                  <a:pt x="0" y="5189330"/>
                </a:lnTo>
                <a:lnTo>
                  <a:pt x="0" y="0"/>
                </a:lnTo>
                <a:close/>
              </a:path>
            </a:pathLst>
          </a:custGeom>
          <a:blipFill>
            <a:blip r:embed="rId2"/>
            <a:stretch>
              <a:fillRect/>
            </a:stretch>
          </a:blipFill>
        </p:spPr>
      </p:sp>
      <p:sp>
        <p:nvSpPr>
          <p:cNvPr id="3" name="TextBox 3"/>
          <p:cNvSpPr txBox="1"/>
          <p:nvPr/>
        </p:nvSpPr>
        <p:spPr>
          <a:xfrm>
            <a:off x="8335268" y="1657441"/>
            <a:ext cx="1617464" cy="523240"/>
          </a:xfrm>
          <a:prstGeom prst="rect">
            <a:avLst/>
          </a:prstGeom>
        </p:spPr>
        <p:txBody>
          <a:bodyPr lIns="0" tIns="0" rIns="0" bIns="0" rtlCol="0" anchor="t">
            <a:spAutoFit/>
          </a:bodyPr>
          <a:lstStyle/>
          <a:p>
            <a:pPr algn="ctr">
              <a:lnSpc>
                <a:spcPts val="4130"/>
              </a:lnSpc>
              <a:spcBef>
                <a:spcPct val="0"/>
              </a:spcBef>
            </a:pPr>
            <a:r>
              <a:rPr lang="en-US" sz="3500">
                <a:solidFill>
                  <a:srgbClr val="000000"/>
                </a:solidFill>
                <a:latin typeface="Halant"/>
                <a:ea typeface="Halant"/>
                <a:cs typeface="Halant"/>
                <a:sym typeface="Halant"/>
              </a:rPr>
              <a:t>2. Step R</a:t>
            </a:r>
          </a:p>
        </p:txBody>
      </p:sp>
      <p:sp>
        <p:nvSpPr>
          <p:cNvPr id="4" name="Freeform 4"/>
          <p:cNvSpPr/>
          <p:nvPr/>
        </p:nvSpPr>
        <p:spPr>
          <a:xfrm rot="-3549559">
            <a:off x="13596036" y="122297"/>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887701">
            <a:off x="-5294853" y="2192958"/>
            <a:ext cx="12647105" cy="6760453"/>
          </a:xfrm>
          <a:custGeom>
            <a:avLst/>
            <a:gdLst/>
            <a:ahLst/>
            <a:cxnLst/>
            <a:rect l="l" t="t" r="r" b="b"/>
            <a:pathLst>
              <a:path w="12647105" h="6760453">
                <a:moveTo>
                  <a:pt x="0" y="0"/>
                </a:moveTo>
                <a:lnTo>
                  <a:pt x="12647106" y="0"/>
                </a:lnTo>
                <a:lnTo>
                  <a:pt x="12647106" y="6760452"/>
                </a:lnTo>
                <a:lnTo>
                  <a:pt x="0" y="67604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98147" y="1555035"/>
            <a:ext cx="7291705" cy="8180433"/>
          </a:xfrm>
          <a:custGeom>
            <a:avLst/>
            <a:gdLst/>
            <a:ahLst/>
            <a:cxnLst/>
            <a:rect l="l" t="t" r="r" b="b"/>
            <a:pathLst>
              <a:path w="7291705" h="8180433">
                <a:moveTo>
                  <a:pt x="0" y="0"/>
                </a:moveTo>
                <a:lnTo>
                  <a:pt x="7291706" y="0"/>
                </a:lnTo>
                <a:lnTo>
                  <a:pt x="7291706" y="8180433"/>
                </a:lnTo>
                <a:lnTo>
                  <a:pt x="0" y="8180433"/>
                </a:lnTo>
                <a:lnTo>
                  <a:pt x="0" y="0"/>
                </a:lnTo>
                <a:close/>
              </a:path>
            </a:pathLst>
          </a:custGeom>
          <a:blipFill>
            <a:blip r:embed="rId2"/>
            <a:stretch>
              <a:fillRect l="-14188" r="-17303" b="-4326"/>
            </a:stretch>
          </a:blipFill>
        </p:spPr>
      </p:sp>
      <p:sp>
        <p:nvSpPr>
          <p:cNvPr id="3" name="TextBox 3"/>
          <p:cNvSpPr txBox="1"/>
          <p:nvPr/>
        </p:nvSpPr>
        <p:spPr>
          <a:xfrm>
            <a:off x="1816370" y="1564560"/>
            <a:ext cx="15729887" cy="523240"/>
          </a:xfrm>
          <a:prstGeom prst="rect">
            <a:avLst/>
          </a:prstGeom>
        </p:spPr>
        <p:txBody>
          <a:bodyPr lIns="0" tIns="0" rIns="0" bIns="0" rtlCol="0" anchor="t">
            <a:spAutoFit/>
          </a:bodyPr>
          <a:lstStyle/>
          <a:p>
            <a:pPr algn="ctr">
              <a:lnSpc>
                <a:spcPts val="4130"/>
              </a:lnSpc>
              <a:spcBef>
                <a:spcPct val="0"/>
              </a:spcBef>
            </a:pPr>
            <a:r>
              <a:rPr lang="en-US" sz="3500">
                <a:solidFill>
                  <a:srgbClr val="000000"/>
                </a:solidFill>
                <a:latin typeface="Halant"/>
                <a:ea typeface="Halant"/>
                <a:cs typeface="Halant"/>
                <a:sym typeface="Halant"/>
              </a:rPr>
              <a:t>3. Step U</a:t>
            </a:r>
          </a:p>
        </p:txBody>
      </p:sp>
      <p:sp>
        <p:nvSpPr>
          <p:cNvPr id="4" name="Freeform 4"/>
          <p:cNvSpPr/>
          <p:nvPr/>
        </p:nvSpPr>
        <p:spPr>
          <a:xfrm>
            <a:off x="13270186" y="6972546"/>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775644">
            <a:off x="14806506" y="-3730803"/>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8004207">
            <a:off x="-3979318" y="628462"/>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18111" y="447494"/>
            <a:ext cx="7460329" cy="9624984"/>
          </a:xfrm>
          <a:custGeom>
            <a:avLst/>
            <a:gdLst/>
            <a:ahLst/>
            <a:cxnLst/>
            <a:rect l="l" t="t" r="r" b="b"/>
            <a:pathLst>
              <a:path w="7460329" h="9624984">
                <a:moveTo>
                  <a:pt x="0" y="0"/>
                </a:moveTo>
                <a:lnTo>
                  <a:pt x="7460329" y="0"/>
                </a:lnTo>
                <a:lnTo>
                  <a:pt x="7460329" y="9624984"/>
                </a:lnTo>
                <a:lnTo>
                  <a:pt x="0" y="9624984"/>
                </a:lnTo>
                <a:lnTo>
                  <a:pt x="0" y="0"/>
                </a:lnTo>
                <a:close/>
              </a:path>
            </a:pathLst>
          </a:custGeom>
          <a:blipFill>
            <a:blip r:embed="rId2"/>
            <a:stretch>
              <a:fillRect/>
            </a:stretch>
          </a:blipFill>
        </p:spPr>
      </p:sp>
      <p:sp>
        <p:nvSpPr>
          <p:cNvPr id="3" name="TextBox 3"/>
          <p:cNvSpPr txBox="1"/>
          <p:nvPr/>
        </p:nvSpPr>
        <p:spPr>
          <a:xfrm>
            <a:off x="7324937" y="771842"/>
            <a:ext cx="4846677" cy="523240"/>
          </a:xfrm>
          <a:prstGeom prst="rect">
            <a:avLst/>
          </a:prstGeom>
        </p:spPr>
        <p:txBody>
          <a:bodyPr lIns="0" tIns="0" rIns="0" bIns="0" rtlCol="0" anchor="t">
            <a:spAutoFit/>
          </a:bodyPr>
          <a:lstStyle/>
          <a:p>
            <a:pPr algn="ctr">
              <a:lnSpc>
                <a:spcPts val="4130"/>
              </a:lnSpc>
              <a:spcBef>
                <a:spcPct val="0"/>
              </a:spcBef>
            </a:pPr>
            <a:r>
              <a:rPr lang="en-US" sz="3500" b="1">
                <a:solidFill>
                  <a:srgbClr val="000000"/>
                </a:solidFill>
                <a:latin typeface="Halant Bold"/>
                <a:ea typeface="Halant Bold"/>
                <a:cs typeface="Halant Bold"/>
                <a:sym typeface="Halant Bold"/>
              </a:rPr>
              <a:t> Operation at Leaf Node</a:t>
            </a:r>
          </a:p>
        </p:txBody>
      </p:sp>
      <p:sp>
        <p:nvSpPr>
          <p:cNvPr id="4" name="Freeform 4"/>
          <p:cNvSpPr/>
          <p:nvPr/>
        </p:nvSpPr>
        <p:spPr>
          <a:xfrm rot="-3246145">
            <a:off x="14806506" y="1607136"/>
            <a:ext cx="8532565" cy="8938878"/>
          </a:xfrm>
          <a:custGeom>
            <a:avLst/>
            <a:gdLst/>
            <a:ahLst/>
            <a:cxnLst/>
            <a:rect l="l" t="t" r="r" b="b"/>
            <a:pathLst>
              <a:path w="8532565" h="8938878">
                <a:moveTo>
                  <a:pt x="0" y="0"/>
                </a:moveTo>
                <a:lnTo>
                  <a:pt x="8532565" y="0"/>
                </a:lnTo>
                <a:lnTo>
                  <a:pt x="8532565" y="8938877"/>
                </a:lnTo>
                <a:lnTo>
                  <a:pt x="0" y="8938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2762329" y="3406824"/>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38089" y="1599233"/>
            <a:ext cx="12313346" cy="4714240"/>
          </a:xfrm>
          <a:prstGeom prst="rect">
            <a:avLst/>
          </a:prstGeom>
        </p:spPr>
        <p:txBody>
          <a:bodyPr lIns="0" tIns="0" rIns="0" bIns="0" rtlCol="0" anchor="t">
            <a:spAutoFit/>
          </a:bodyPr>
          <a:lstStyle/>
          <a:p>
            <a:pPr algn="ctr">
              <a:lnSpc>
                <a:spcPts val="4130"/>
              </a:lnSpc>
            </a:pPr>
            <a:r>
              <a:rPr lang="en-US" sz="3500" b="1">
                <a:solidFill>
                  <a:srgbClr val="1C53A3"/>
                </a:solidFill>
                <a:latin typeface="Halant Bold"/>
                <a:ea typeface="Halant Bold"/>
                <a:cs typeface="Halant Bold"/>
                <a:sym typeface="Halant Bold"/>
              </a:rPr>
              <a:t> Polar Code Decoding– Node-wise Summary: </a:t>
            </a:r>
          </a:p>
          <a:p>
            <a:pPr algn="ctr">
              <a:lnSpc>
                <a:spcPts val="4130"/>
              </a:lnSpc>
            </a:pPr>
            <a:r>
              <a:rPr lang="en-US" sz="3500" b="1">
                <a:solidFill>
                  <a:srgbClr val="1C53A3"/>
                </a:solidFill>
                <a:latin typeface="Halant Bold"/>
                <a:ea typeface="Halant Bold"/>
                <a:cs typeface="Halant Bold"/>
                <a:sym typeface="Halant Bold"/>
              </a:rPr>
              <a:t>At every node:</a:t>
            </a:r>
          </a:p>
          <a:p>
            <a:pPr marL="755651" lvl="1" indent="-377825" algn="l">
              <a:lnSpc>
                <a:spcPts val="4130"/>
              </a:lnSpc>
              <a:buFont typeface="Arial"/>
              <a:buChar char="•"/>
            </a:pPr>
            <a:r>
              <a:rPr lang="en-US" sz="3500">
                <a:solidFill>
                  <a:srgbClr val="000000"/>
                </a:solidFill>
                <a:latin typeface="Halant"/>
                <a:ea typeface="Halant"/>
                <a:cs typeface="Halant"/>
                <a:sym typeface="Halant"/>
              </a:rPr>
              <a:t>If not a leaf, perform the following steps in sequence:–</a:t>
            </a:r>
          </a:p>
          <a:p>
            <a:pPr marL="755651" lvl="1" indent="-377825" algn="l">
              <a:lnSpc>
                <a:spcPts val="4130"/>
              </a:lnSpc>
              <a:buFont typeface="Arial"/>
              <a:buChar char="•"/>
            </a:pPr>
            <a:r>
              <a:rPr lang="en-US" sz="3500">
                <a:solidFill>
                  <a:srgbClr val="000000"/>
                </a:solidFill>
                <a:latin typeface="Halant"/>
                <a:ea typeface="Halant"/>
                <a:cs typeface="Halant"/>
                <a:sym typeface="Halant"/>
              </a:rPr>
              <a:t>Perform Step L and move to the left child.</a:t>
            </a:r>
          </a:p>
          <a:p>
            <a:pPr marL="755651" lvl="1" indent="-377825" algn="l">
              <a:lnSpc>
                <a:spcPts val="4130"/>
              </a:lnSpc>
              <a:buFont typeface="Arial"/>
              <a:buChar char="•"/>
            </a:pPr>
            <a:r>
              <a:rPr lang="en-US" sz="3500">
                <a:solidFill>
                  <a:srgbClr val="000000"/>
                </a:solidFill>
                <a:latin typeface="Halant"/>
                <a:ea typeface="Halant"/>
                <a:cs typeface="Halant"/>
                <a:sym typeface="Halant"/>
              </a:rPr>
              <a:t>Once a decision is received from the left child, perform Step R and move to the right child</a:t>
            </a:r>
          </a:p>
          <a:p>
            <a:pPr marL="755651" lvl="1" indent="-377825" algn="l">
              <a:lnSpc>
                <a:spcPts val="4130"/>
              </a:lnSpc>
              <a:buFont typeface="Arial"/>
              <a:buChar char="•"/>
            </a:pPr>
            <a:r>
              <a:rPr lang="en-US" sz="3500">
                <a:solidFill>
                  <a:srgbClr val="000000"/>
                </a:solidFill>
                <a:latin typeface="Halant"/>
                <a:ea typeface="Halant"/>
                <a:cs typeface="Halant"/>
                <a:sym typeface="Halant"/>
              </a:rPr>
              <a:t>Once a decision is received from the right child, perform Step U and return to the parent.</a:t>
            </a:r>
          </a:p>
          <a:p>
            <a:pPr marL="755651" lvl="1" indent="-377825" algn="l">
              <a:lnSpc>
                <a:spcPts val="4130"/>
              </a:lnSpc>
              <a:buFont typeface="Arial"/>
              <a:buChar char="•"/>
            </a:pPr>
            <a:r>
              <a:rPr lang="en-US" sz="3500">
                <a:solidFill>
                  <a:srgbClr val="000000"/>
                </a:solidFill>
                <a:latin typeface="Halant"/>
                <a:ea typeface="Halant"/>
                <a:cs typeface="Halant"/>
                <a:sym typeface="Halant"/>
              </a:rPr>
              <a:t>If a leaf node, make the decision and return to the parent</a:t>
            </a:r>
          </a:p>
        </p:txBody>
      </p:sp>
      <p:sp>
        <p:nvSpPr>
          <p:cNvPr id="3" name="Freeform 3"/>
          <p:cNvSpPr/>
          <p:nvPr/>
        </p:nvSpPr>
        <p:spPr>
          <a:xfrm rot="5400000">
            <a:off x="-4419682" y="5166483"/>
            <a:ext cx="8532565" cy="8938878"/>
          </a:xfrm>
          <a:custGeom>
            <a:avLst/>
            <a:gdLst/>
            <a:ahLst/>
            <a:cxnLst/>
            <a:rect l="l" t="t" r="r" b="b"/>
            <a:pathLst>
              <a:path w="8532565" h="8938878">
                <a:moveTo>
                  <a:pt x="0" y="0"/>
                </a:moveTo>
                <a:lnTo>
                  <a:pt x="8532565" y="0"/>
                </a:lnTo>
                <a:lnTo>
                  <a:pt x="8532565" y="8938877"/>
                </a:lnTo>
                <a:lnTo>
                  <a:pt x="0" y="8938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66270">
            <a:off x="14258341" y="-1237855"/>
            <a:ext cx="8532565" cy="8938878"/>
          </a:xfrm>
          <a:custGeom>
            <a:avLst/>
            <a:gdLst/>
            <a:ahLst/>
            <a:cxnLst/>
            <a:rect l="l" t="t" r="r" b="b"/>
            <a:pathLst>
              <a:path w="8532565" h="8938878">
                <a:moveTo>
                  <a:pt x="0" y="0"/>
                </a:moveTo>
                <a:lnTo>
                  <a:pt x="8532566" y="0"/>
                </a:lnTo>
                <a:lnTo>
                  <a:pt x="8532566" y="8938877"/>
                </a:lnTo>
                <a:lnTo>
                  <a:pt x="0" y="8938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5400000">
            <a:off x="-2762329" y="3406824"/>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213878" y="3629031"/>
            <a:ext cx="5307614" cy="2094658"/>
          </a:xfrm>
          <a:prstGeom prst="rect">
            <a:avLst/>
          </a:prstGeom>
        </p:spPr>
        <p:txBody>
          <a:bodyPr lIns="0" tIns="0" rIns="0" bIns="0" rtlCol="0" anchor="t">
            <a:spAutoFit/>
          </a:bodyPr>
          <a:lstStyle/>
          <a:p>
            <a:pPr algn="l">
              <a:lnSpc>
                <a:spcPts val="8345"/>
              </a:lnSpc>
            </a:pPr>
            <a:r>
              <a:rPr lang="en-US" sz="7072" b="1">
                <a:solidFill>
                  <a:srgbClr val="FFFFFF"/>
                </a:solidFill>
                <a:latin typeface="Halant Bold"/>
                <a:ea typeface="Halant Bold"/>
                <a:cs typeface="Halant Bold"/>
                <a:sym typeface="Halant Bold"/>
              </a:rPr>
              <a:t>Decoding of Polar Codes</a:t>
            </a:r>
          </a:p>
        </p:txBody>
      </p:sp>
      <p:sp>
        <p:nvSpPr>
          <p:cNvPr id="4" name="TextBox 4"/>
          <p:cNvSpPr txBox="1"/>
          <p:nvPr/>
        </p:nvSpPr>
        <p:spPr>
          <a:xfrm>
            <a:off x="11205295" y="4828321"/>
            <a:ext cx="5808472" cy="563683"/>
          </a:xfrm>
          <a:prstGeom prst="rect">
            <a:avLst/>
          </a:prstGeom>
        </p:spPr>
        <p:txBody>
          <a:bodyPr lIns="0" tIns="0" rIns="0" bIns="0" rtlCol="0" anchor="t">
            <a:spAutoFit/>
          </a:bodyPr>
          <a:lstStyle/>
          <a:p>
            <a:pPr algn="l">
              <a:lnSpc>
                <a:spcPts val="4630"/>
              </a:lnSpc>
              <a:spcBef>
                <a:spcPct val="0"/>
              </a:spcBef>
            </a:pPr>
            <a:r>
              <a:rPr lang="en-US" sz="3307" spc="-33">
                <a:solidFill>
                  <a:srgbClr val="FFFFFF"/>
                </a:solidFill>
                <a:latin typeface="Assistant"/>
                <a:ea typeface="Assistant"/>
                <a:cs typeface="Assistant"/>
                <a:sym typeface="Assistant"/>
              </a:rPr>
              <a:t>Part 2: SCL Decoding Theory</a:t>
            </a:r>
          </a:p>
        </p:txBody>
      </p:sp>
      <p:sp>
        <p:nvSpPr>
          <p:cNvPr id="5" name="Freeform 5"/>
          <p:cNvSpPr/>
          <p:nvPr/>
        </p:nvSpPr>
        <p:spPr>
          <a:xfrm rot="-5775644">
            <a:off x="13841742" y="-3440739"/>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13546" y="4115760"/>
            <a:ext cx="2670643" cy="1415763"/>
          </a:xfrm>
          <a:custGeom>
            <a:avLst/>
            <a:gdLst/>
            <a:ahLst/>
            <a:cxnLst/>
            <a:rect l="l" t="t" r="r" b="b"/>
            <a:pathLst>
              <a:path w="2670643" h="1415763">
                <a:moveTo>
                  <a:pt x="0" y="0"/>
                </a:moveTo>
                <a:lnTo>
                  <a:pt x="2670643" y="0"/>
                </a:lnTo>
                <a:lnTo>
                  <a:pt x="2670643" y="1415763"/>
                </a:lnTo>
                <a:lnTo>
                  <a:pt x="0" y="1415763"/>
                </a:lnTo>
                <a:lnTo>
                  <a:pt x="0" y="0"/>
                </a:lnTo>
                <a:close/>
              </a:path>
            </a:pathLst>
          </a:custGeom>
          <a:blipFill>
            <a:blip r:embed="rId2"/>
            <a:stretch>
              <a:fillRect l="-36075" t="-70551" r="-28079" b="-61691"/>
            </a:stretch>
          </a:blipFill>
        </p:spPr>
      </p:sp>
      <p:sp>
        <p:nvSpPr>
          <p:cNvPr id="3" name="Freeform 3"/>
          <p:cNvSpPr/>
          <p:nvPr/>
        </p:nvSpPr>
        <p:spPr>
          <a:xfrm>
            <a:off x="11278978" y="3995818"/>
            <a:ext cx="3086918" cy="2033507"/>
          </a:xfrm>
          <a:custGeom>
            <a:avLst/>
            <a:gdLst/>
            <a:ahLst/>
            <a:cxnLst/>
            <a:rect l="l" t="t" r="r" b="b"/>
            <a:pathLst>
              <a:path w="3086918" h="2033507">
                <a:moveTo>
                  <a:pt x="0" y="0"/>
                </a:moveTo>
                <a:lnTo>
                  <a:pt x="3086918" y="0"/>
                </a:lnTo>
                <a:lnTo>
                  <a:pt x="3086918" y="2033507"/>
                </a:lnTo>
                <a:lnTo>
                  <a:pt x="0" y="2033507"/>
                </a:lnTo>
                <a:lnTo>
                  <a:pt x="0" y="0"/>
                </a:lnTo>
                <a:close/>
              </a:path>
            </a:pathLst>
          </a:custGeom>
          <a:blipFill>
            <a:blip r:embed="rId3"/>
            <a:stretch>
              <a:fillRect/>
            </a:stretch>
          </a:blipFill>
        </p:spPr>
      </p:sp>
      <p:sp>
        <p:nvSpPr>
          <p:cNvPr id="4" name="Freeform 4"/>
          <p:cNvSpPr/>
          <p:nvPr/>
        </p:nvSpPr>
        <p:spPr>
          <a:xfrm>
            <a:off x="3976189" y="3995818"/>
            <a:ext cx="4707142" cy="1535705"/>
          </a:xfrm>
          <a:custGeom>
            <a:avLst/>
            <a:gdLst/>
            <a:ahLst/>
            <a:cxnLst/>
            <a:rect l="l" t="t" r="r" b="b"/>
            <a:pathLst>
              <a:path w="4707142" h="1535705">
                <a:moveTo>
                  <a:pt x="0" y="0"/>
                </a:moveTo>
                <a:lnTo>
                  <a:pt x="4707142" y="0"/>
                </a:lnTo>
                <a:lnTo>
                  <a:pt x="4707142" y="1535705"/>
                </a:lnTo>
                <a:lnTo>
                  <a:pt x="0" y="1535705"/>
                </a:lnTo>
                <a:lnTo>
                  <a:pt x="0" y="0"/>
                </a:lnTo>
                <a:close/>
              </a:path>
            </a:pathLst>
          </a:custGeom>
          <a:blipFill>
            <a:blip r:embed="rId4"/>
            <a:stretch>
              <a:fillRect/>
            </a:stretch>
          </a:blipFill>
        </p:spPr>
      </p:sp>
      <p:sp>
        <p:nvSpPr>
          <p:cNvPr id="5" name="Freeform 5"/>
          <p:cNvSpPr/>
          <p:nvPr/>
        </p:nvSpPr>
        <p:spPr>
          <a:xfrm>
            <a:off x="1028700" y="3995818"/>
            <a:ext cx="2454976" cy="1813359"/>
          </a:xfrm>
          <a:custGeom>
            <a:avLst/>
            <a:gdLst/>
            <a:ahLst/>
            <a:cxnLst/>
            <a:rect l="l" t="t" r="r" b="b"/>
            <a:pathLst>
              <a:path w="2454976" h="1813359">
                <a:moveTo>
                  <a:pt x="0" y="0"/>
                </a:moveTo>
                <a:lnTo>
                  <a:pt x="2454976" y="0"/>
                </a:lnTo>
                <a:lnTo>
                  <a:pt x="2454976" y="1813359"/>
                </a:lnTo>
                <a:lnTo>
                  <a:pt x="0" y="1813359"/>
                </a:lnTo>
                <a:lnTo>
                  <a:pt x="0" y="0"/>
                </a:lnTo>
                <a:close/>
              </a:path>
            </a:pathLst>
          </a:custGeom>
          <a:blipFill>
            <a:blip r:embed="rId5"/>
            <a:stretch>
              <a:fillRect t="-60053" r="-41758" b="-76151"/>
            </a:stretch>
          </a:blipFill>
        </p:spPr>
      </p:sp>
      <p:sp>
        <p:nvSpPr>
          <p:cNvPr id="6" name="Freeform 6"/>
          <p:cNvSpPr/>
          <p:nvPr/>
        </p:nvSpPr>
        <p:spPr>
          <a:xfrm>
            <a:off x="1028700" y="6207175"/>
            <a:ext cx="2454976" cy="1958035"/>
          </a:xfrm>
          <a:custGeom>
            <a:avLst/>
            <a:gdLst/>
            <a:ahLst/>
            <a:cxnLst/>
            <a:rect l="l" t="t" r="r" b="b"/>
            <a:pathLst>
              <a:path w="2454976" h="1958035">
                <a:moveTo>
                  <a:pt x="0" y="0"/>
                </a:moveTo>
                <a:lnTo>
                  <a:pt x="2454976" y="0"/>
                </a:lnTo>
                <a:lnTo>
                  <a:pt x="2454976" y="1958035"/>
                </a:lnTo>
                <a:lnTo>
                  <a:pt x="0" y="1958035"/>
                </a:lnTo>
                <a:lnTo>
                  <a:pt x="0" y="0"/>
                </a:lnTo>
                <a:close/>
              </a:path>
            </a:pathLst>
          </a:custGeom>
          <a:blipFill>
            <a:blip r:embed="rId6"/>
            <a:stretch>
              <a:fillRect l="-35326" t="-67725" r="-46987" b="-137052"/>
            </a:stretch>
          </a:blipFill>
        </p:spPr>
      </p:sp>
      <p:sp>
        <p:nvSpPr>
          <p:cNvPr id="7" name="Freeform 7"/>
          <p:cNvSpPr/>
          <p:nvPr/>
        </p:nvSpPr>
        <p:spPr>
          <a:xfrm>
            <a:off x="10573086" y="6207175"/>
            <a:ext cx="3549035" cy="2147315"/>
          </a:xfrm>
          <a:custGeom>
            <a:avLst/>
            <a:gdLst/>
            <a:ahLst/>
            <a:cxnLst/>
            <a:rect l="l" t="t" r="r" b="b"/>
            <a:pathLst>
              <a:path w="3549035" h="2147315">
                <a:moveTo>
                  <a:pt x="0" y="0"/>
                </a:moveTo>
                <a:lnTo>
                  <a:pt x="3549034" y="0"/>
                </a:lnTo>
                <a:lnTo>
                  <a:pt x="3549034" y="2147315"/>
                </a:lnTo>
                <a:lnTo>
                  <a:pt x="0" y="2147315"/>
                </a:lnTo>
                <a:lnTo>
                  <a:pt x="0" y="0"/>
                </a:lnTo>
                <a:close/>
              </a:path>
            </a:pathLst>
          </a:custGeom>
          <a:blipFill>
            <a:blip r:embed="rId7"/>
            <a:stretch>
              <a:fillRect l="-37101" t="-29038" r="-21975" b="-18853"/>
            </a:stretch>
          </a:blipFill>
        </p:spPr>
      </p:sp>
      <p:sp>
        <p:nvSpPr>
          <p:cNvPr id="8" name="Freeform 8"/>
          <p:cNvSpPr/>
          <p:nvPr/>
        </p:nvSpPr>
        <p:spPr>
          <a:xfrm rot="-5400000">
            <a:off x="9195109" y="3709248"/>
            <a:ext cx="1572091" cy="2228788"/>
          </a:xfrm>
          <a:custGeom>
            <a:avLst/>
            <a:gdLst/>
            <a:ahLst/>
            <a:cxnLst/>
            <a:rect l="l" t="t" r="r" b="b"/>
            <a:pathLst>
              <a:path w="1572091" h="2228788">
                <a:moveTo>
                  <a:pt x="0" y="0"/>
                </a:moveTo>
                <a:lnTo>
                  <a:pt x="1572091" y="0"/>
                </a:lnTo>
                <a:lnTo>
                  <a:pt x="1572091" y="2228788"/>
                </a:lnTo>
                <a:lnTo>
                  <a:pt x="0" y="2228788"/>
                </a:lnTo>
                <a:lnTo>
                  <a:pt x="0" y="0"/>
                </a:lnTo>
                <a:close/>
              </a:path>
            </a:pathLst>
          </a:custGeom>
          <a:blipFill>
            <a:blip r:embed="rId8"/>
            <a:stretch>
              <a:fillRect l="-50325" t="-21181" r="-77128" b="-164038"/>
            </a:stretch>
          </a:blipFill>
        </p:spPr>
      </p:sp>
      <p:sp>
        <p:nvSpPr>
          <p:cNvPr id="9" name="Freeform 9"/>
          <p:cNvSpPr/>
          <p:nvPr/>
        </p:nvSpPr>
        <p:spPr>
          <a:xfrm>
            <a:off x="7608499" y="6207175"/>
            <a:ext cx="2507386" cy="2447687"/>
          </a:xfrm>
          <a:custGeom>
            <a:avLst/>
            <a:gdLst/>
            <a:ahLst/>
            <a:cxnLst/>
            <a:rect l="l" t="t" r="r" b="b"/>
            <a:pathLst>
              <a:path w="2507386" h="2447687">
                <a:moveTo>
                  <a:pt x="0" y="0"/>
                </a:moveTo>
                <a:lnTo>
                  <a:pt x="2507387" y="0"/>
                </a:lnTo>
                <a:lnTo>
                  <a:pt x="2507387" y="2447686"/>
                </a:lnTo>
                <a:lnTo>
                  <a:pt x="0" y="2447686"/>
                </a:lnTo>
                <a:lnTo>
                  <a:pt x="0" y="0"/>
                </a:lnTo>
                <a:close/>
              </a:path>
            </a:pathLst>
          </a:custGeom>
          <a:blipFill>
            <a:blip r:embed="rId9"/>
            <a:stretch>
              <a:fillRect l="-62211" t="-48785" r="-101100" b="-108135"/>
            </a:stretch>
          </a:blipFill>
        </p:spPr>
      </p:sp>
      <p:sp>
        <p:nvSpPr>
          <p:cNvPr id="10" name="Freeform 10"/>
          <p:cNvSpPr/>
          <p:nvPr/>
        </p:nvSpPr>
        <p:spPr>
          <a:xfrm rot="-5400000">
            <a:off x="4798143" y="5351479"/>
            <a:ext cx="1651691" cy="3363082"/>
          </a:xfrm>
          <a:custGeom>
            <a:avLst/>
            <a:gdLst/>
            <a:ahLst/>
            <a:cxnLst/>
            <a:rect l="l" t="t" r="r" b="b"/>
            <a:pathLst>
              <a:path w="1651691" h="3363082">
                <a:moveTo>
                  <a:pt x="0" y="0"/>
                </a:moveTo>
                <a:lnTo>
                  <a:pt x="1651691" y="0"/>
                </a:lnTo>
                <a:lnTo>
                  <a:pt x="1651691" y="3363082"/>
                </a:lnTo>
                <a:lnTo>
                  <a:pt x="0" y="3363082"/>
                </a:lnTo>
                <a:lnTo>
                  <a:pt x="0" y="0"/>
                </a:lnTo>
                <a:close/>
              </a:path>
            </a:pathLst>
          </a:custGeom>
          <a:blipFill>
            <a:blip r:embed="rId10"/>
            <a:stretch>
              <a:fillRect l="-81502" t="-22358" r="-34990" b="-66662"/>
            </a:stretch>
          </a:blipFill>
        </p:spPr>
      </p:sp>
      <p:sp>
        <p:nvSpPr>
          <p:cNvPr id="11" name="TextBox 11"/>
          <p:cNvSpPr txBox="1"/>
          <p:nvPr/>
        </p:nvSpPr>
        <p:spPr>
          <a:xfrm>
            <a:off x="4814354" y="1000125"/>
            <a:ext cx="8659292" cy="2182925"/>
          </a:xfrm>
          <a:prstGeom prst="rect">
            <a:avLst/>
          </a:prstGeom>
        </p:spPr>
        <p:txBody>
          <a:bodyPr lIns="0" tIns="0" rIns="0" bIns="0" rtlCol="0" anchor="t">
            <a:spAutoFit/>
          </a:bodyPr>
          <a:lstStyle/>
          <a:p>
            <a:pPr algn="l">
              <a:lnSpc>
                <a:spcPts val="2531"/>
              </a:lnSpc>
              <a:spcBef>
                <a:spcPct val="0"/>
              </a:spcBef>
            </a:pPr>
            <a:r>
              <a:rPr lang="en-US" sz="1808" b="1">
                <a:solidFill>
                  <a:srgbClr val="000000"/>
                </a:solidFill>
                <a:latin typeface="Canva Sans Bold"/>
                <a:ea typeface="Canva Sans Bold"/>
                <a:cs typeface="Canva Sans Bold"/>
                <a:sym typeface="Canva Sans Bold"/>
              </a:rPr>
              <a:t>Honor Code:</a:t>
            </a:r>
          </a:p>
          <a:p>
            <a:pPr algn="l">
              <a:lnSpc>
                <a:spcPts val="2531"/>
              </a:lnSpc>
              <a:spcBef>
                <a:spcPct val="0"/>
              </a:spcBef>
            </a:pPr>
            <a:r>
              <a:rPr lang="en-US" sz="1808">
                <a:solidFill>
                  <a:srgbClr val="000000"/>
                </a:solidFill>
                <a:latin typeface="Canva Sans"/>
                <a:ea typeface="Canva Sans"/>
                <a:cs typeface="Canva Sans"/>
                <a:sym typeface="Canva Sans"/>
              </a:rPr>
              <a:t>• We declare that the work presented is our own work.</a:t>
            </a:r>
          </a:p>
          <a:p>
            <a:pPr algn="l">
              <a:lnSpc>
                <a:spcPts val="2531"/>
              </a:lnSpc>
              <a:spcBef>
                <a:spcPct val="0"/>
              </a:spcBef>
            </a:pPr>
            <a:r>
              <a:rPr lang="en-US" sz="1808">
                <a:solidFill>
                  <a:srgbClr val="000000"/>
                </a:solidFill>
                <a:latin typeface="Canva Sans"/>
                <a:ea typeface="Canva Sans"/>
                <a:cs typeface="Canva Sans"/>
                <a:sym typeface="Canva Sans"/>
              </a:rPr>
              <a:t>• We have not copied the work that someone else has done.</a:t>
            </a:r>
          </a:p>
          <a:p>
            <a:pPr algn="l">
              <a:lnSpc>
                <a:spcPts val="2531"/>
              </a:lnSpc>
              <a:spcBef>
                <a:spcPct val="0"/>
              </a:spcBef>
            </a:pPr>
            <a:r>
              <a:rPr lang="en-US" sz="1808">
                <a:solidFill>
                  <a:srgbClr val="000000"/>
                </a:solidFill>
                <a:latin typeface="Canva Sans"/>
                <a:ea typeface="Canva Sans"/>
                <a:cs typeface="Canva Sans"/>
                <a:sym typeface="Canva Sans"/>
              </a:rPr>
              <a:t>• Concepts, understanding, and insights we will be describing are our own.</a:t>
            </a:r>
          </a:p>
          <a:p>
            <a:pPr algn="l">
              <a:lnSpc>
                <a:spcPts val="2531"/>
              </a:lnSpc>
              <a:spcBef>
                <a:spcPct val="0"/>
              </a:spcBef>
            </a:pPr>
            <a:r>
              <a:rPr lang="en-US" sz="1808">
                <a:solidFill>
                  <a:srgbClr val="000000"/>
                </a:solidFill>
                <a:latin typeface="Canva Sans"/>
                <a:ea typeface="Canva Sans"/>
                <a:cs typeface="Canva Sans"/>
                <a:sym typeface="Canva Sans"/>
              </a:rPr>
              <a:t>• Wherever we have relied on existing work that is not our own, we have</a:t>
            </a:r>
          </a:p>
          <a:p>
            <a:pPr algn="l">
              <a:lnSpc>
                <a:spcPts val="2531"/>
              </a:lnSpc>
              <a:spcBef>
                <a:spcPct val="0"/>
              </a:spcBef>
            </a:pPr>
            <a:r>
              <a:rPr lang="en-US" sz="1808">
                <a:solidFill>
                  <a:srgbClr val="000000"/>
                </a:solidFill>
                <a:latin typeface="Canva Sans"/>
                <a:ea typeface="Canva Sans"/>
                <a:cs typeface="Canva Sans"/>
                <a:sym typeface="Canva Sans"/>
              </a:rPr>
              <a:t>provided a proper reference citation. We make this pledge truthfully.</a:t>
            </a:r>
          </a:p>
          <a:p>
            <a:pPr algn="l">
              <a:lnSpc>
                <a:spcPts val="2531"/>
              </a:lnSpc>
              <a:spcBef>
                <a:spcPct val="0"/>
              </a:spcBef>
            </a:pPr>
            <a:r>
              <a:rPr lang="en-US" sz="1808">
                <a:solidFill>
                  <a:srgbClr val="000000"/>
                </a:solidFill>
                <a:latin typeface="Canva Sans"/>
                <a:ea typeface="Canva Sans"/>
                <a:cs typeface="Canva Sans"/>
                <a:sym typeface="Canva Sans"/>
              </a:rPr>
              <a:t>• We know that violation of this solemn pledge can carry grave consequences.</a:t>
            </a:r>
          </a:p>
        </p:txBody>
      </p:sp>
      <p:sp>
        <p:nvSpPr>
          <p:cNvPr id="12" name="Freeform 12"/>
          <p:cNvSpPr/>
          <p:nvPr/>
        </p:nvSpPr>
        <p:spPr>
          <a:xfrm rot="-6182737">
            <a:off x="-902156" y="-3407685"/>
            <a:ext cx="3477318" cy="8462498"/>
          </a:xfrm>
          <a:custGeom>
            <a:avLst/>
            <a:gdLst/>
            <a:ahLst/>
            <a:cxnLst/>
            <a:rect l="l" t="t" r="r" b="b"/>
            <a:pathLst>
              <a:path w="3477318" h="8462498">
                <a:moveTo>
                  <a:pt x="0" y="0"/>
                </a:moveTo>
                <a:lnTo>
                  <a:pt x="3477318" y="0"/>
                </a:lnTo>
                <a:lnTo>
                  <a:pt x="3477318" y="8462499"/>
                </a:lnTo>
                <a:lnTo>
                  <a:pt x="0" y="84624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4106021">
            <a:off x="14576789" y="-4021295"/>
            <a:ext cx="3477318" cy="8462498"/>
          </a:xfrm>
          <a:custGeom>
            <a:avLst/>
            <a:gdLst/>
            <a:ahLst/>
            <a:cxnLst/>
            <a:rect l="l" t="t" r="r" b="b"/>
            <a:pathLst>
              <a:path w="3477318" h="8462498">
                <a:moveTo>
                  <a:pt x="0" y="0"/>
                </a:moveTo>
                <a:lnTo>
                  <a:pt x="3477318" y="0"/>
                </a:lnTo>
                <a:lnTo>
                  <a:pt x="3477318" y="8462498"/>
                </a:lnTo>
                <a:lnTo>
                  <a:pt x="0" y="84624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5400000">
            <a:off x="14928328" y="5702516"/>
            <a:ext cx="2137847" cy="3262711"/>
          </a:xfrm>
          <a:custGeom>
            <a:avLst/>
            <a:gdLst/>
            <a:ahLst/>
            <a:cxnLst/>
            <a:rect l="l" t="t" r="r" b="b"/>
            <a:pathLst>
              <a:path w="2137847" h="3262711">
                <a:moveTo>
                  <a:pt x="0" y="0"/>
                </a:moveTo>
                <a:lnTo>
                  <a:pt x="2137847" y="0"/>
                </a:lnTo>
                <a:lnTo>
                  <a:pt x="2137847" y="3262711"/>
                </a:lnTo>
                <a:lnTo>
                  <a:pt x="0" y="3262711"/>
                </a:lnTo>
                <a:lnTo>
                  <a:pt x="0" y="0"/>
                </a:lnTo>
                <a:close/>
              </a:path>
            </a:pathLst>
          </a:custGeom>
          <a:blipFill>
            <a:blip r:embed="rId13"/>
            <a:stretch>
              <a:fillRect/>
            </a:stretch>
          </a:blipFill>
        </p:spPr>
      </p:sp>
      <p:sp>
        <p:nvSpPr>
          <p:cNvPr id="15" name="Freeform 15"/>
          <p:cNvSpPr/>
          <p:nvPr/>
        </p:nvSpPr>
        <p:spPr>
          <a:xfrm>
            <a:off x="3942448" y="8165210"/>
            <a:ext cx="2545842" cy="1920696"/>
          </a:xfrm>
          <a:custGeom>
            <a:avLst/>
            <a:gdLst/>
            <a:ahLst/>
            <a:cxnLst/>
            <a:rect l="l" t="t" r="r" b="b"/>
            <a:pathLst>
              <a:path w="2545842" h="1920696">
                <a:moveTo>
                  <a:pt x="0" y="0"/>
                </a:moveTo>
                <a:lnTo>
                  <a:pt x="2545842" y="0"/>
                </a:lnTo>
                <a:lnTo>
                  <a:pt x="2545842" y="1920696"/>
                </a:lnTo>
                <a:lnTo>
                  <a:pt x="0" y="1920696"/>
                </a:lnTo>
                <a:lnTo>
                  <a:pt x="0" y="0"/>
                </a:lnTo>
                <a:close/>
              </a:path>
            </a:pathLst>
          </a:custGeom>
          <a:blipFill>
            <a:blip r:embed="rId14"/>
            <a:stretch>
              <a:fillRect r="-592"/>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9649" y="1789644"/>
            <a:ext cx="16288702" cy="978643"/>
          </a:xfrm>
          <a:prstGeom prst="rect">
            <a:avLst/>
          </a:prstGeom>
        </p:spPr>
        <p:txBody>
          <a:bodyPr lIns="0" tIns="0" rIns="0" bIns="0" rtlCol="0" anchor="t">
            <a:spAutoFit/>
          </a:bodyPr>
          <a:lstStyle/>
          <a:p>
            <a:pPr algn="ctr">
              <a:lnSpc>
                <a:spcPts val="7720"/>
              </a:lnSpc>
              <a:spcBef>
                <a:spcPct val="0"/>
              </a:spcBef>
            </a:pPr>
            <a:r>
              <a:rPr lang="en-US" sz="6542" b="1">
                <a:solidFill>
                  <a:srgbClr val="1C53A3"/>
                </a:solidFill>
                <a:latin typeface="Halant Bold"/>
                <a:ea typeface="Halant Bold"/>
                <a:cs typeface="Halant Bold"/>
                <a:sym typeface="Halant Bold"/>
              </a:rPr>
              <a:t>Successive Cancellation List Decoder (SCL)</a:t>
            </a:r>
          </a:p>
        </p:txBody>
      </p:sp>
      <p:sp>
        <p:nvSpPr>
          <p:cNvPr id="3" name="TextBox 3"/>
          <p:cNvSpPr txBox="1"/>
          <p:nvPr/>
        </p:nvSpPr>
        <p:spPr>
          <a:xfrm>
            <a:off x="2488831" y="3829062"/>
            <a:ext cx="13310337" cy="4190365"/>
          </a:xfrm>
          <a:prstGeom prst="rect">
            <a:avLst/>
          </a:prstGeom>
        </p:spPr>
        <p:txBody>
          <a:bodyPr lIns="0" tIns="0" rIns="0" bIns="0" rtlCol="0" anchor="t">
            <a:spAutoFit/>
          </a:bodyPr>
          <a:lstStyle/>
          <a:p>
            <a:pPr algn="l">
              <a:lnSpc>
                <a:spcPts val="4130"/>
              </a:lnSpc>
              <a:spcBef>
                <a:spcPct val="0"/>
              </a:spcBef>
            </a:pPr>
            <a:r>
              <a:rPr lang="en-US" sz="3500">
                <a:solidFill>
                  <a:srgbClr val="000000"/>
                </a:solidFill>
                <a:latin typeface="Halant"/>
                <a:ea typeface="Halant"/>
                <a:cs typeface="Halant"/>
                <a:sym typeface="Halant"/>
              </a:rPr>
              <a:t>SCL(Successive Cancellation List Decoder) somewhat is similar to SC decoding,given the fact that now it maintains a list to store more than one possible codewords that are most likely to be transmitted. SCL decoding typically results in better error correction performance compared to SC decoding, especially in situations with high noise or challenging channel conditions.In SCL path represents a hypothesis about the transmitted codeword, and the decoder explores the multiple possible hypothesis simultaneously</a:t>
            </a:r>
          </a:p>
        </p:txBody>
      </p:sp>
      <p:sp>
        <p:nvSpPr>
          <p:cNvPr id="4" name="Freeform 4"/>
          <p:cNvSpPr/>
          <p:nvPr/>
        </p:nvSpPr>
        <p:spPr>
          <a:xfrm rot="5400000">
            <a:off x="-4747060" y="4940344"/>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flipV="1">
            <a:off x="11008020" y="8340254"/>
            <a:ext cx="8532565" cy="8938878"/>
          </a:xfrm>
          <a:custGeom>
            <a:avLst/>
            <a:gdLst/>
            <a:ahLst/>
            <a:cxnLst/>
            <a:rect l="l" t="t" r="r" b="b"/>
            <a:pathLst>
              <a:path w="8532565" h="8938878">
                <a:moveTo>
                  <a:pt x="0" y="8938878"/>
                </a:moveTo>
                <a:lnTo>
                  <a:pt x="8532565" y="8938878"/>
                </a:lnTo>
                <a:lnTo>
                  <a:pt x="8532565" y="0"/>
                </a:lnTo>
                <a:lnTo>
                  <a:pt x="0" y="0"/>
                </a:lnTo>
                <a:lnTo>
                  <a:pt x="0" y="893887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419677" flipV="1">
            <a:off x="-4092304" y="-5834693"/>
            <a:ext cx="8532565" cy="8938878"/>
          </a:xfrm>
          <a:custGeom>
            <a:avLst/>
            <a:gdLst/>
            <a:ahLst/>
            <a:cxnLst/>
            <a:rect l="l" t="t" r="r" b="b"/>
            <a:pathLst>
              <a:path w="8532565" h="8938878">
                <a:moveTo>
                  <a:pt x="0" y="8938878"/>
                </a:moveTo>
                <a:lnTo>
                  <a:pt x="8532566" y="8938878"/>
                </a:lnTo>
                <a:lnTo>
                  <a:pt x="8532566" y="0"/>
                </a:lnTo>
                <a:lnTo>
                  <a:pt x="0" y="0"/>
                </a:lnTo>
                <a:lnTo>
                  <a:pt x="0" y="893887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585807" flipV="1">
            <a:off x="16400689" y="-3401865"/>
            <a:ext cx="6686105" cy="7004491"/>
          </a:xfrm>
          <a:custGeom>
            <a:avLst/>
            <a:gdLst/>
            <a:ahLst/>
            <a:cxnLst/>
            <a:rect l="l" t="t" r="r" b="b"/>
            <a:pathLst>
              <a:path w="6686105" h="7004491">
                <a:moveTo>
                  <a:pt x="0" y="7004490"/>
                </a:moveTo>
                <a:lnTo>
                  <a:pt x="6686105" y="7004490"/>
                </a:lnTo>
                <a:lnTo>
                  <a:pt x="6686105" y="0"/>
                </a:lnTo>
                <a:lnTo>
                  <a:pt x="0" y="0"/>
                </a:lnTo>
                <a:lnTo>
                  <a:pt x="0" y="700449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9791" y="4575842"/>
            <a:ext cx="10868578" cy="2936138"/>
          </a:xfrm>
          <a:custGeom>
            <a:avLst/>
            <a:gdLst/>
            <a:ahLst/>
            <a:cxnLst/>
            <a:rect l="l" t="t" r="r" b="b"/>
            <a:pathLst>
              <a:path w="10868578" h="2936138">
                <a:moveTo>
                  <a:pt x="0" y="0"/>
                </a:moveTo>
                <a:lnTo>
                  <a:pt x="10868578" y="0"/>
                </a:lnTo>
                <a:lnTo>
                  <a:pt x="10868578" y="2936138"/>
                </a:lnTo>
                <a:lnTo>
                  <a:pt x="0" y="2936138"/>
                </a:lnTo>
                <a:lnTo>
                  <a:pt x="0" y="0"/>
                </a:lnTo>
                <a:close/>
              </a:path>
            </a:pathLst>
          </a:custGeom>
          <a:blipFill>
            <a:blip r:embed="rId2"/>
            <a:stretch>
              <a:fillRect/>
            </a:stretch>
          </a:blipFill>
        </p:spPr>
      </p:sp>
      <p:sp>
        <p:nvSpPr>
          <p:cNvPr id="3" name="TextBox 3"/>
          <p:cNvSpPr txBox="1"/>
          <p:nvPr/>
        </p:nvSpPr>
        <p:spPr>
          <a:xfrm>
            <a:off x="3159880" y="1294900"/>
            <a:ext cx="11968240" cy="2800585"/>
          </a:xfrm>
          <a:prstGeom prst="rect">
            <a:avLst/>
          </a:prstGeom>
        </p:spPr>
        <p:txBody>
          <a:bodyPr lIns="0" tIns="0" rIns="0" bIns="0" rtlCol="0" anchor="t">
            <a:spAutoFit/>
          </a:bodyPr>
          <a:lstStyle/>
          <a:p>
            <a:pPr algn="ctr">
              <a:lnSpc>
                <a:spcPts val="5006"/>
              </a:lnSpc>
            </a:pPr>
            <a:r>
              <a:rPr lang="en-US" sz="4242" b="1">
                <a:solidFill>
                  <a:srgbClr val="1C53A3"/>
                </a:solidFill>
                <a:latin typeface="Halant Bold"/>
                <a:ea typeface="Halant Bold"/>
                <a:cs typeface="Halant Bold"/>
                <a:sym typeface="Halant Bold"/>
              </a:rPr>
              <a:t> CRC-Aided SCL Decoding</a:t>
            </a:r>
          </a:p>
          <a:p>
            <a:pPr algn="ctr">
              <a:lnSpc>
                <a:spcPts val="5006"/>
              </a:lnSpc>
            </a:pPr>
            <a:endParaRPr lang="en-US" sz="4242" b="1">
              <a:solidFill>
                <a:srgbClr val="1C53A3"/>
              </a:solidFill>
              <a:latin typeface="Halant Bold"/>
              <a:ea typeface="Halant Bold"/>
              <a:cs typeface="Halant Bold"/>
              <a:sym typeface="Halant Bold"/>
            </a:endParaRPr>
          </a:p>
          <a:p>
            <a:pPr marL="743279" lvl="1" indent="-371640" algn="ctr">
              <a:lnSpc>
                <a:spcPts val="4062"/>
              </a:lnSpc>
              <a:buFont typeface="Arial"/>
              <a:buChar char="•"/>
            </a:pPr>
            <a:r>
              <a:rPr lang="en-US" sz="3442">
                <a:solidFill>
                  <a:srgbClr val="000000"/>
                </a:solidFill>
                <a:latin typeface="Halant"/>
                <a:ea typeface="Halant"/>
                <a:cs typeface="Halant"/>
                <a:sym typeface="Halant"/>
              </a:rPr>
              <a:t>CRC is used to select a single codeword from the list of most likely possible codewords.</a:t>
            </a:r>
          </a:p>
          <a:p>
            <a:pPr marL="743279" lvl="1" indent="-371640" algn="ctr">
              <a:lnSpc>
                <a:spcPts val="4062"/>
              </a:lnSpc>
              <a:buFont typeface="Arial"/>
              <a:buChar char="•"/>
            </a:pPr>
            <a:r>
              <a:rPr lang="en-US" sz="3442">
                <a:solidFill>
                  <a:srgbClr val="000000"/>
                </a:solidFill>
                <a:latin typeface="Halant"/>
                <a:ea typeface="Halant"/>
                <a:cs typeface="Halant"/>
                <a:sym typeface="Halant"/>
              </a:rPr>
              <a:t> • During polar encoding we would be adding bits for CRC:</a:t>
            </a:r>
          </a:p>
        </p:txBody>
      </p:sp>
      <p:sp>
        <p:nvSpPr>
          <p:cNvPr id="4" name="TextBox 4"/>
          <p:cNvSpPr txBox="1"/>
          <p:nvPr/>
        </p:nvSpPr>
        <p:spPr>
          <a:xfrm>
            <a:off x="180080" y="7699431"/>
            <a:ext cx="18288000" cy="902970"/>
          </a:xfrm>
          <a:prstGeom prst="rect">
            <a:avLst/>
          </a:prstGeom>
        </p:spPr>
        <p:txBody>
          <a:bodyPr lIns="0" tIns="0" rIns="0" bIns="0" rtlCol="0" anchor="t">
            <a:spAutoFit/>
          </a:bodyPr>
          <a:lstStyle/>
          <a:p>
            <a:pPr algn="ctr">
              <a:lnSpc>
                <a:spcPts val="3540"/>
              </a:lnSpc>
            </a:pPr>
            <a:r>
              <a:rPr lang="en-US" sz="3000">
                <a:solidFill>
                  <a:srgbClr val="000000"/>
                </a:solidFill>
                <a:latin typeface="Halant"/>
                <a:ea typeface="Halant"/>
                <a:cs typeface="Halant"/>
                <a:sym typeface="Halant"/>
              </a:rPr>
              <a:t> • The nearest (most likely) correct codeword is selected using the CRC check. </a:t>
            </a:r>
          </a:p>
          <a:p>
            <a:pPr algn="ctr">
              <a:lnSpc>
                <a:spcPts val="3540"/>
              </a:lnSpc>
              <a:spcBef>
                <a:spcPct val="0"/>
              </a:spcBef>
            </a:pPr>
            <a:r>
              <a:rPr lang="en-US" sz="3000">
                <a:solidFill>
                  <a:srgbClr val="000000"/>
                </a:solidFill>
                <a:latin typeface="Halant"/>
                <a:ea typeface="Halant"/>
                <a:cs typeface="Halant"/>
                <a:sym typeface="Halant"/>
              </a:rPr>
              <a:t>• If no codeword in the list passes the CRC check, it is declared a decoding failure.</a:t>
            </a:r>
          </a:p>
        </p:txBody>
      </p:sp>
      <p:sp>
        <p:nvSpPr>
          <p:cNvPr id="5" name="Freeform 5"/>
          <p:cNvSpPr/>
          <p:nvPr/>
        </p:nvSpPr>
        <p:spPr>
          <a:xfrm rot="-4528732">
            <a:off x="-3408867" y="-4605907"/>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973874">
            <a:off x="-5117583" y="7802737"/>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585807" flipV="1">
            <a:off x="14317073" y="-4629210"/>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7685628" flipV="1">
            <a:off x="14317073" y="6904639"/>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05923" y="5597882"/>
            <a:ext cx="10276155" cy="4547148"/>
          </a:xfrm>
          <a:custGeom>
            <a:avLst/>
            <a:gdLst/>
            <a:ahLst/>
            <a:cxnLst/>
            <a:rect l="l" t="t" r="r" b="b"/>
            <a:pathLst>
              <a:path w="10276155" h="4547148">
                <a:moveTo>
                  <a:pt x="0" y="0"/>
                </a:moveTo>
                <a:lnTo>
                  <a:pt x="10276154" y="0"/>
                </a:lnTo>
                <a:lnTo>
                  <a:pt x="10276154" y="4547148"/>
                </a:lnTo>
                <a:lnTo>
                  <a:pt x="0" y="4547148"/>
                </a:lnTo>
                <a:lnTo>
                  <a:pt x="0" y="0"/>
                </a:lnTo>
                <a:close/>
              </a:path>
            </a:pathLst>
          </a:custGeom>
          <a:blipFill>
            <a:blip r:embed="rId2"/>
            <a:stretch>
              <a:fillRect/>
            </a:stretch>
          </a:blipFill>
        </p:spPr>
      </p:sp>
      <p:sp>
        <p:nvSpPr>
          <p:cNvPr id="3" name="TextBox 3"/>
          <p:cNvSpPr txBox="1"/>
          <p:nvPr/>
        </p:nvSpPr>
        <p:spPr>
          <a:xfrm>
            <a:off x="2454663" y="1807717"/>
            <a:ext cx="13378675" cy="2638787"/>
          </a:xfrm>
          <a:prstGeom prst="rect">
            <a:avLst/>
          </a:prstGeom>
        </p:spPr>
        <p:txBody>
          <a:bodyPr lIns="0" tIns="0" rIns="0" bIns="0" rtlCol="0" anchor="t">
            <a:spAutoFit/>
          </a:bodyPr>
          <a:lstStyle/>
          <a:p>
            <a:pPr algn="ctr">
              <a:lnSpc>
                <a:spcPts val="5242"/>
              </a:lnSpc>
            </a:pPr>
            <a:r>
              <a:rPr lang="en-US" sz="4442" b="1">
                <a:solidFill>
                  <a:srgbClr val="1C53A3"/>
                </a:solidFill>
                <a:latin typeface="Halant Bold"/>
                <a:ea typeface="Halant Bold"/>
                <a:cs typeface="Halant Bold"/>
                <a:sym typeface="Halant Bold"/>
              </a:rPr>
              <a:t> List Decoding, Decision Metric, and Path Metric </a:t>
            </a:r>
          </a:p>
          <a:p>
            <a:pPr algn="ctr">
              <a:lnSpc>
                <a:spcPts val="3944"/>
              </a:lnSpc>
            </a:pPr>
            <a:r>
              <a:rPr lang="en-US" sz="3342">
                <a:solidFill>
                  <a:srgbClr val="000000"/>
                </a:solidFill>
                <a:latin typeface="Halant"/>
                <a:ea typeface="Halant"/>
                <a:cs typeface="Halant"/>
                <a:sym typeface="Halant"/>
              </a:rPr>
              <a:t>• Now we will proceed to see how we produce multiple codewords at decoder? </a:t>
            </a:r>
          </a:p>
          <a:p>
            <a:pPr algn="ctr">
              <a:lnSpc>
                <a:spcPts val="3944"/>
              </a:lnSpc>
            </a:pPr>
            <a:r>
              <a:rPr lang="en-US" sz="3342">
                <a:solidFill>
                  <a:srgbClr val="000000"/>
                </a:solidFill>
                <a:latin typeface="Halant"/>
                <a:ea typeface="Halant"/>
                <a:cs typeface="Halant"/>
                <a:sym typeface="Halant"/>
              </a:rPr>
              <a:t>• In Polar SCL decoding, both decisions (0 and 1) for each bit are considered</a:t>
            </a:r>
          </a:p>
          <a:p>
            <a:pPr algn="ctr">
              <a:lnSpc>
                <a:spcPts val="3944"/>
              </a:lnSpc>
              <a:spcBef>
                <a:spcPct val="0"/>
              </a:spcBef>
            </a:pPr>
            <a:r>
              <a:rPr lang="en-US" sz="3342">
                <a:solidFill>
                  <a:srgbClr val="000000"/>
                </a:solidFill>
                <a:latin typeface="Halant"/>
                <a:ea typeface="Halant"/>
                <a:cs typeface="Halant"/>
                <a:sym typeface="Halant"/>
              </a:rPr>
              <a:t>. • Assign a Decision Metric (DM) for each possible bit decision:</a:t>
            </a:r>
          </a:p>
        </p:txBody>
      </p:sp>
      <p:sp>
        <p:nvSpPr>
          <p:cNvPr id="4" name="Freeform 4"/>
          <p:cNvSpPr/>
          <p:nvPr/>
        </p:nvSpPr>
        <p:spPr>
          <a:xfrm rot="-3047285">
            <a:off x="-3221417" y="-5906087"/>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116166">
            <a:off x="-6210852" y="5323444"/>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585807" flipV="1">
            <a:off x="16400689" y="-3401865"/>
            <a:ext cx="6686105" cy="7004491"/>
          </a:xfrm>
          <a:custGeom>
            <a:avLst/>
            <a:gdLst/>
            <a:ahLst/>
            <a:cxnLst/>
            <a:rect l="l" t="t" r="r" b="b"/>
            <a:pathLst>
              <a:path w="6686105" h="7004491">
                <a:moveTo>
                  <a:pt x="0" y="7004490"/>
                </a:moveTo>
                <a:lnTo>
                  <a:pt x="6686105" y="7004490"/>
                </a:lnTo>
                <a:lnTo>
                  <a:pt x="6686105" y="0"/>
                </a:lnTo>
                <a:lnTo>
                  <a:pt x="0" y="0"/>
                </a:lnTo>
                <a:lnTo>
                  <a:pt x="0" y="700449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4151458" flipV="1">
            <a:off x="14944948" y="4519193"/>
            <a:ext cx="6686105" cy="7004491"/>
          </a:xfrm>
          <a:custGeom>
            <a:avLst/>
            <a:gdLst/>
            <a:ahLst/>
            <a:cxnLst/>
            <a:rect l="l" t="t" r="r" b="b"/>
            <a:pathLst>
              <a:path w="6686105" h="7004491">
                <a:moveTo>
                  <a:pt x="0" y="7004491"/>
                </a:moveTo>
                <a:lnTo>
                  <a:pt x="6686104" y="7004491"/>
                </a:lnTo>
                <a:lnTo>
                  <a:pt x="6686104" y="0"/>
                </a:lnTo>
                <a:lnTo>
                  <a:pt x="0" y="0"/>
                </a:lnTo>
                <a:lnTo>
                  <a:pt x="0" y="7004491"/>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03983" y="1755548"/>
            <a:ext cx="13658263" cy="3186257"/>
          </a:xfrm>
          <a:custGeom>
            <a:avLst/>
            <a:gdLst/>
            <a:ahLst/>
            <a:cxnLst/>
            <a:rect l="l" t="t" r="r" b="b"/>
            <a:pathLst>
              <a:path w="13658263" h="3186257">
                <a:moveTo>
                  <a:pt x="0" y="0"/>
                </a:moveTo>
                <a:lnTo>
                  <a:pt x="13658264" y="0"/>
                </a:lnTo>
                <a:lnTo>
                  <a:pt x="13658264" y="3186257"/>
                </a:lnTo>
                <a:lnTo>
                  <a:pt x="0" y="3186257"/>
                </a:lnTo>
                <a:lnTo>
                  <a:pt x="0" y="0"/>
                </a:lnTo>
                <a:close/>
              </a:path>
            </a:pathLst>
          </a:custGeom>
          <a:blipFill>
            <a:blip r:embed="rId2"/>
            <a:stretch>
              <a:fillRect l="-1348" r="-1129"/>
            </a:stretch>
          </a:blipFill>
        </p:spPr>
      </p:sp>
      <p:sp>
        <p:nvSpPr>
          <p:cNvPr id="3" name="TextBox 3"/>
          <p:cNvSpPr txBox="1"/>
          <p:nvPr/>
        </p:nvSpPr>
        <p:spPr>
          <a:xfrm>
            <a:off x="2764895" y="6511552"/>
            <a:ext cx="12758210" cy="1047115"/>
          </a:xfrm>
          <a:prstGeom prst="rect">
            <a:avLst/>
          </a:prstGeom>
        </p:spPr>
        <p:txBody>
          <a:bodyPr lIns="0" tIns="0" rIns="0" bIns="0" rtlCol="0" anchor="t">
            <a:spAutoFit/>
          </a:bodyPr>
          <a:lstStyle/>
          <a:p>
            <a:pPr algn="ctr">
              <a:lnSpc>
                <a:spcPts val="4130"/>
              </a:lnSpc>
              <a:spcBef>
                <a:spcPct val="0"/>
              </a:spcBef>
            </a:pPr>
            <a:r>
              <a:rPr lang="en-US" sz="3500">
                <a:solidFill>
                  <a:srgbClr val="000000"/>
                </a:solidFill>
                <a:latin typeface="Halant"/>
                <a:ea typeface="Halant"/>
                <a:cs typeface="Halant"/>
                <a:sym typeface="Halant"/>
              </a:rPr>
              <a:t>• Path Metric (PM): sum of all decision metrics along a decoding path. PM= summation of (DMi)</a:t>
            </a:r>
          </a:p>
        </p:txBody>
      </p:sp>
      <p:sp>
        <p:nvSpPr>
          <p:cNvPr id="4" name="Freeform 4"/>
          <p:cNvSpPr/>
          <p:nvPr/>
        </p:nvSpPr>
        <p:spPr>
          <a:xfrm rot="-4528732">
            <a:off x="-4064944" y="-5430927"/>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978393">
            <a:off x="-5733492" y="5668981"/>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458070" flipV="1">
            <a:off x="14017390" y="-4151667"/>
            <a:ext cx="6686105" cy="7004491"/>
          </a:xfrm>
          <a:custGeom>
            <a:avLst/>
            <a:gdLst/>
            <a:ahLst/>
            <a:cxnLst/>
            <a:rect l="l" t="t" r="r" b="b"/>
            <a:pathLst>
              <a:path w="6686105" h="7004491">
                <a:moveTo>
                  <a:pt x="0" y="7004490"/>
                </a:moveTo>
                <a:lnTo>
                  <a:pt x="6686105" y="7004490"/>
                </a:lnTo>
                <a:lnTo>
                  <a:pt x="6686105" y="0"/>
                </a:lnTo>
                <a:lnTo>
                  <a:pt x="0" y="0"/>
                </a:lnTo>
                <a:lnTo>
                  <a:pt x="0" y="700449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6230490" flipV="1">
            <a:off x="16721940" y="5229995"/>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0831" y="1792298"/>
            <a:ext cx="16078469" cy="7466002"/>
          </a:xfrm>
          <a:custGeom>
            <a:avLst/>
            <a:gdLst/>
            <a:ahLst/>
            <a:cxnLst/>
            <a:rect l="l" t="t" r="r" b="b"/>
            <a:pathLst>
              <a:path w="16078469" h="7466002">
                <a:moveTo>
                  <a:pt x="0" y="0"/>
                </a:moveTo>
                <a:lnTo>
                  <a:pt x="16078469" y="0"/>
                </a:lnTo>
                <a:lnTo>
                  <a:pt x="16078469" y="7466002"/>
                </a:lnTo>
                <a:lnTo>
                  <a:pt x="0" y="7466002"/>
                </a:lnTo>
                <a:lnTo>
                  <a:pt x="0" y="0"/>
                </a:lnTo>
                <a:close/>
              </a:path>
            </a:pathLst>
          </a:custGeom>
          <a:blipFill>
            <a:blip r:embed="rId2"/>
            <a:stretch>
              <a:fillRect/>
            </a:stretch>
          </a:blipFill>
        </p:spPr>
      </p:sp>
      <p:sp>
        <p:nvSpPr>
          <p:cNvPr id="3" name="Freeform 3"/>
          <p:cNvSpPr/>
          <p:nvPr/>
        </p:nvSpPr>
        <p:spPr>
          <a:xfrm rot="-10218063">
            <a:off x="-2789840" y="7453783"/>
            <a:ext cx="6334428" cy="5666434"/>
          </a:xfrm>
          <a:custGeom>
            <a:avLst/>
            <a:gdLst/>
            <a:ahLst/>
            <a:cxnLst/>
            <a:rect l="l" t="t" r="r" b="b"/>
            <a:pathLst>
              <a:path w="6334428" h="5666434">
                <a:moveTo>
                  <a:pt x="0" y="0"/>
                </a:moveTo>
                <a:lnTo>
                  <a:pt x="6334429" y="0"/>
                </a:lnTo>
                <a:lnTo>
                  <a:pt x="6334429" y="5666434"/>
                </a:lnTo>
                <a:lnTo>
                  <a:pt x="0" y="56664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528732">
            <a:off x="-4029491" y="-4914251"/>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585807" flipV="1">
            <a:off x="16400689" y="-3401865"/>
            <a:ext cx="6686105" cy="7004491"/>
          </a:xfrm>
          <a:custGeom>
            <a:avLst/>
            <a:gdLst/>
            <a:ahLst/>
            <a:cxnLst/>
            <a:rect l="l" t="t" r="r" b="b"/>
            <a:pathLst>
              <a:path w="6686105" h="7004491">
                <a:moveTo>
                  <a:pt x="0" y="7004490"/>
                </a:moveTo>
                <a:lnTo>
                  <a:pt x="6686105" y="7004490"/>
                </a:lnTo>
                <a:lnTo>
                  <a:pt x="6686105" y="0"/>
                </a:lnTo>
                <a:lnTo>
                  <a:pt x="0" y="0"/>
                </a:lnTo>
                <a:lnTo>
                  <a:pt x="0" y="700449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564007" flipV="1">
            <a:off x="12134079" y="8802381"/>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49626" y="1047750"/>
            <a:ext cx="13788748" cy="1159613"/>
          </a:xfrm>
          <a:prstGeom prst="rect">
            <a:avLst/>
          </a:prstGeom>
        </p:spPr>
        <p:txBody>
          <a:bodyPr lIns="0" tIns="0" rIns="0" bIns="0" rtlCol="0" anchor="t">
            <a:spAutoFit/>
          </a:bodyPr>
          <a:lstStyle/>
          <a:p>
            <a:pPr algn="ctr">
              <a:lnSpc>
                <a:spcPts val="9018"/>
              </a:lnSpc>
              <a:spcBef>
                <a:spcPct val="0"/>
              </a:spcBef>
            </a:pPr>
            <a:r>
              <a:rPr lang="en-US" sz="7642" b="1" dirty="0">
                <a:solidFill>
                  <a:srgbClr val="1C53A3"/>
                </a:solidFill>
                <a:latin typeface="Halant Bold"/>
                <a:ea typeface="Halant Bold"/>
                <a:cs typeface="Halant Bold"/>
                <a:sym typeface="Halant Bold"/>
              </a:rPr>
              <a:t>SC VS SCL Graph Performance</a:t>
            </a:r>
          </a:p>
        </p:txBody>
      </p:sp>
      <p:sp>
        <p:nvSpPr>
          <p:cNvPr id="3" name="Freeform 3"/>
          <p:cNvSpPr/>
          <p:nvPr/>
        </p:nvSpPr>
        <p:spPr>
          <a:xfrm rot="-9271649">
            <a:off x="-6116756" y="6664009"/>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528732">
            <a:off x="-2606261" y="-3130459"/>
            <a:ext cx="6226914" cy="5570258"/>
          </a:xfrm>
          <a:custGeom>
            <a:avLst/>
            <a:gdLst/>
            <a:ahLst/>
            <a:cxnLst/>
            <a:rect l="l" t="t" r="r" b="b"/>
            <a:pathLst>
              <a:path w="6226914" h="5570258">
                <a:moveTo>
                  <a:pt x="0" y="0"/>
                </a:moveTo>
                <a:lnTo>
                  <a:pt x="6226914" y="0"/>
                </a:lnTo>
                <a:lnTo>
                  <a:pt x="6226914" y="5570257"/>
                </a:lnTo>
                <a:lnTo>
                  <a:pt x="0" y="55702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585807" flipV="1">
            <a:off x="15147530" y="-4631690"/>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3140715" flipV="1">
            <a:off x="15227195" y="8490792"/>
            <a:ext cx="6686105" cy="7004491"/>
          </a:xfrm>
          <a:custGeom>
            <a:avLst/>
            <a:gdLst/>
            <a:ahLst/>
            <a:cxnLst/>
            <a:rect l="l" t="t" r="r" b="b"/>
            <a:pathLst>
              <a:path w="6686105" h="7004491">
                <a:moveTo>
                  <a:pt x="0" y="7004491"/>
                </a:moveTo>
                <a:lnTo>
                  <a:pt x="6686105" y="7004491"/>
                </a:lnTo>
                <a:lnTo>
                  <a:pt x="6686105" y="0"/>
                </a:lnTo>
                <a:lnTo>
                  <a:pt x="0" y="0"/>
                </a:lnTo>
                <a:lnTo>
                  <a:pt x="0" y="70044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2666335"/>
            <a:ext cx="8615287" cy="6342026"/>
          </a:xfrm>
          <a:custGeom>
            <a:avLst/>
            <a:gdLst/>
            <a:ahLst/>
            <a:cxnLst/>
            <a:rect l="l" t="t" r="r" b="b"/>
            <a:pathLst>
              <a:path w="8615287" h="6342026">
                <a:moveTo>
                  <a:pt x="0" y="0"/>
                </a:moveTo>
                <a:lnTo>
                  <a:pt x="8615287" y="0"/>
                </a:lnTo>
                <a:lnTo>
                  <a:pt x="8615287" y="6342025"/>
                </a:lnTo>
                <a:lnTo>
                  <a:pt x="0" y="6342025"/>
                </a:lnTo>
                <a:lnTo>
                  <a:pt x="0" y="0"/>
                </a:lnTo>
                <a:close/>
              </a:path>
            </a:pathLst>
          </a:custGeom>
          <a:blipFill>
            <a:blip r:embed="rId6"/>
            <a:stretch>
              <a:fillRect l="-929" t="-3128" r="-929"/>
            </a:stretch>
          </a:blipFill>
        </p:spPr>
      </p:sp>
      <p:sp>
        <p:nvSpPr>
          <p:cNvPr id="8" name="Freeform 8"/>
          <p:cNvSpPr/>
          <p:nvPr/>
        </p:nvSpPr>
        <p:spPr>
          <a:xfrm>
            <a:off x="9507479" y="2666335"/>
            <a:ext cx="8053977" cy="6342026"/>
          </a:xfrm>
          <a:custGeom>
            <a:avLst/>
            <a:gdLst/>
            <a:ahLst/>
            <a:cxnLst/>
            <a:rect l="l" t="t" r="r" b="b"/>
            <a:pathLst>
              <a:path w="8053977" h="6342026">
                <a:moveTo>
                  <a:pt x="0" y="0"/>
                </a:moveTo>
                <a:lnTo>
                  <a:pt x="8053977" y="0"/>
                </a:lnTo>
                <a:lnTo>
                  <a:pt x="8053977" y="6342025"/>
                </a:lnTo>
                <a:lnTo>
                  <a:pt x="0" y="6342025"/>
                </a:lnTo>
                <a:lnTo>
                  <a:pt x="0" y="0"/>
                </a:lnTo>
                <a:close/>
              </a:path>
            </a:pathLst>
          </a:custGeom>
          <a:blipFill>
            <a:blip r:embed="rId7"/>
            <a:stretch>
              <a:fillRect l="-2886" t="-4978" b="-208"/>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28732">
            <a:off x="-5336853" y="-5315340"/>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93838">
            <a:off x="14569006" y="8554105"/>
            <a:ext cx="5067048" cy="4532705"/>
          </a:xfrm>
          <a:custGeom>
            <a:avLst/>
            <a:gdLst/>
            <a:ahLst/>
            <a:cxnLst/>
            <a:rect l="l" t="t" r="r" b="b"/>
            <a:pathLst>
              <a:path w="5067048" h="4532705">
                <a:moveTo>
                  <a:pt x="0" y="0"/>
                </a:moveTo>
                <a:lnTo>
                  <a:pt x="5067048" y="0"/>
                </a:lnTo>
                <a:lnTo>
                  <a:pt x="5067048" y="4532705"/>
                </a:lnTo>
                <a:lnTo>
                  <a:pt x="0" y="4532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680860" flipV="1">
            <a:off x="15650424" y="-5567084"/>
            <a:ext cx="6686105" cy="7004491"/>
          </a:xfrm>
          <a:custGeom>
            <a:avLst/>
            <a:gdLst/>
            <a:ahLst/>
            <a:cxnLst/>
            <a:rect l="l" t="t" r="r" b="b"/>
            <a:pathLst>
              <a:path w="6686105" h="7004491">
                <a:moveTo>
                  <a:pt x="0" y="7004491"/>
                </a:moveTo>
                <a:lnTo>
                  <a:pt x="6686104" y="7004491"/>
                </a:lnTo>
                <a:lnTo>
                  <a:pt x="6686104" y="0"/>
                </a:lnTo>
                <a:lnTo>
                  <a:pt x="0" y="0"/>
                </a:lnTo>
                <a:lnTo>
                  <a:pt x="0" y="700449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538917" flipV="1">
            <a:off x="-6273713" y="6992066"/>
            <a:ext cx="11968635" cy="12538570"/>
          </a:xfrm>
          <a:custGeom>
            <a:avLst/>
            <a:gdLst/>
            <a:ahLst/>
            <a:cxnLst/>
            <a:rect l="l" t="t" r="r" b="b"/>
            <a:pathLst>
              <a:path w="11968635" h="12538570">
                <a:moveTo>
                  <a:pt x="0" y="12538570"/>
                </a:moveTo>
                <a:lnTo>
                  <a:pt x="11968635" y="12538570"/>
                </a:lnTo>
                <a:lnTo>
                  <a:pt x="11968635" y="0"/>
                </a:lnTo>
                <a:lnTo>
                  <a:pt x="0" y="0"/>
                </a:lnTo>
                <a:lnTo>
                  <a:pt x="0" y="1253857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543044" y="2371544"/>
            <a:ext cx="8115300" cy="6398372"/>
          </a:xfrm>
          <a:custGeom>
            <a:avLst/>
            <a:gdLst/>
            <a:ahLst/>
            <a:cxnLst/>
            <a:rect l="l" t="t" r="r" b="b"/>
            <a:pathLst>
              <a:path w="8115300" h="6398372">
                <a:moveTo>
                  <a:pt x="0" y="0"/>
                </a:moveTo>
                <a:lnTo>
                  <a:pt x="8115300" y="0"/>
                </a:lnTo>
                <a:lnTo>
                  <a:pt x="8115300" y="6398372"/>
                </a:lnTo>
                <a:lnTo>
                  <a:pt x="0" y="6398372"/>
                </a:lnTo>
                <a:lnTo>
                  <a:pt x="0" y="0"/>
                </a:lnTo>
                <a:close/>
              </a:path>
            </a:pathLst>
          </a:custGeom>
          <a:blipFill>
            <a:blip r:embed="rId6"/>
            <a:stretch>
              <a:fillRect l="-3076" t="-1506" b="-697"/>
            </a:stretch>
          </a:blipFill>
        </p:spPr>
      </p:sp>
      <p:sp>
        <p:nvSpPr>
          <p:cNvPr id="7" name="Freeform 7"/>
          <p:cNvSpPr/>
          <p:nvPr/>
        </p:nvSpPr>
        <p:spPr>
          <a:xfrm>
            <a:off x="8658344" y="2191112"/>
            <a:ext cx="7885712" cy="6447289"/>
          </a:xfrm>
          <a:custGeom>
            <a:avLst/>
            <a:gdLst/>
            <a:ahLst/>
            <a:cxnLst/>
            <a:rect l="l" t="t" r="r" b="b"/>
            <a:pathLst>
              <a:path w="7885712" h="6447289">
                <a:moveTo>
                  <a:pt x="0" y="0"/>
                </a:moveTo>
                <a:lnTo>
                  <a:pt x="7885712" y="0"/>
                </a:lnTo>
                <a:lnTo>
                  <a:pt x="7885712" y="6447289"/>
                </a:lnTo>
                <a:lnTo>
                  <a:pt x="0" y="6447289"/>
                </a:lnTo>
                <a:lnTo>
                  <a:pt x="0" y="0"/>
                </a:lnTo>
                <a:close/>
              </a:path>
            </a:pathLst>
          </a:custGeom>
          <a:blipFill>
            <a:blip r:embed="rId7"/>
            <a:stretch>
              <a:fillRect l="-1253" r="-416"/>
            </a:stretch>
          </a:blipFill>
        </p:spPr>
      </p:sp>
      <p:sp>
        <p:nvSpPr>
          <p:cNvPr id="8" name="TextBox 8"/>
          <p:cNvSpPr txBox="1"/>
          <p:nvPr/>
        </p:nvSpPr>
        <p:spPr>
          <a:xfrm>
            <a:off x="1669061" y="1047750"/>
            <a:ext cx="15180589" cy="1159613"/>
          </a:xfrm>
          <a:prstGeom prst="rect">
            <a:avLst/>
          </a:prstGeom>
        </p:spPr>
        <p:txBody>
          <a:bodyPr lIns="0" tIns="0" rIns="0" bIns="0" rtlCol="0" anchor="t">
            <a:spAutoFit/>
          </a:bodyPr>
          <a:lstStyle/>
          <a:p>
            <a:pPr algn="ctr">
              <a:lnSpc>
                <a:spcPts val="9018"/>
              </a:lnSpc>
              <a:spcBef>
                <a:spcPct val="0"/>
              </a:spcBef>
            </a:pPr>
            <a:r>
              <a:rPr lang="en-US" sz="7642" b="1" dirty="0">
                <a:solidFill>
                  <a:srgbClr val="1C53A3"/>
                </a:solidFill>
                <a:latin typeface="Halant Bold"/>
                <a:ea typeface="Halant Bold"/>
                <a:cs typeface="Halant Bold"/>
                <a:sym typeface="Halant Bold"/>
              </a:rPr>
              <a:t>SC VS SCL Decoding Performance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0162" y="1047750"/>
            <a:ext cx="14747677" cy="1143362"/>
          </a:xfrm>
          <a:prstGeom prst="rect">
            <a:avLst/>
          </a:prstGeom>
        </p:spPr>
        <p:txBody>
          <a:bodyPr lIns="0" tIns="0" rIns="0" bIns="0" rtlCol="0" anchor="t">
            <a:spAutoFit/>
          </a:bodyPr>
          <a:lstStyle/>
          <a:p>
            <a:pPr algn="ctr">
              <a:lnSpc>
                <a:spcPts val="9018"/>
              </a:lnSpc>
              <a:spcBef>
                <a:spcPct val="0"/>
              </a:spcBef>
            </a:pPr>
            <a:r>
              <a:rPr lang="en-US" sz="7000" b="1" dirty="0">
                <a:solidFill>
                  <a:srgbClr val="1C53A3"/>
                </a:solidFill>
                <a:latin typeface="Halant Bold"/>
                <a:ea typeface="Halant Bold"/>
                <a:cs typeface="Halant Bold"/>
                <a:sym typeface="Halant Bold"/>
              </a:rPr>
              <a:t>Normalization and </a:t>
            </a:r>
            <a:r>
              <a:rPr lang="en-US" sz="7000" b="1" dirty="0" err="1">
                <a:solidFill>
                  <a:srgbClr val="1C53A3"/>
                </a:solidFill>
                <a:latin typeface="Halant Bold"/>
                <a:ea typeface="Halant Bold"/>
                <a:cs typeface="Halant Bold"/>
                <a:sym typeface="Halant Bold"/>
              </a:rPr>
              <a:t>Shanon</a:t>
            </a:r>
            <a:r>
              <a:rPr lang="en-US" sz="7000" b="1" dirty="0">
                <a:solidFill>
                  <a:srgbClr val="1C53A3"/>
                </a:solidFill>
                <a:latin typeface="Halant Bold"/>
                <a:ea typeface="Halant Bold"/>
                <a:cs typeface="Halant Bold"/>
                <a:sym typeface="Halant Bold"/>
              </a:rPr>
              <a:t> limit</a:t>
            </a:r>
          </a:p>
        </p:txBody>
      </p:sp>
      <p:pic>
        <p:nvPicPr>
          <p:cNvPr id="9" name="Picture 8">
            <a:extLst>
              <a:ext uri="{FF2B5EF4-FFF2-40B4-BE49-F238E27FC236}">
                <a16:creationId xmlns:a16="http://schemas.microsoft.com/office/drawing/2014/main" id="{86D5FA98-03CD-4BC7-CD13-AADC0DBBD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353" y="2019300"/>
            <a:ext cx="10218036" cy="793159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5400000">
            <a:off x="-5416136" y="3272915"/>
            <a:ext cx="8532565" cy="8938878"/>
          </a:xfrm>
          <a:custGeom>
            <a:avLst/>
            <a:gdLst/>
            <a:ahLst/>
            <a:cxnLst/>
            <a:rect l="l" t="t" r="r" b="b"/>
            <a:pathLst>
              <a:path w="8532565" h="8938878">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65779" y="514832"/>
            <a:ext cx="5307614" cy="1046786"/>
          </a:xfrm>
          <a:prstGeom prst="rect">
            <a:avLst/>
          </a:prstGeom>
        </p:spPr>
        <p:txBody>
          <a:bodyPr lIns="0" tIns="0" rIns="0" bIns="0" rtlCol="0" anchor="t">
            <a:spAutoFit/>
          </a:bodyPr>
          <a:lstStyle/>
          <a:p>
            <a:pPr algn="l">
              <a:lnSpc>
                <a:spcPts val="8345"/>
              </a:lnSpc>
            </a:pPr>
            <a:r>
              <a:rPr lang="en-US" sz="7072" b="1">
                <a:solidFill>
                  <a:srgbClr val="FFFFFF"/>
                </a:solidFill>
                <a:latin typeface="Halant Bold"/>
                <a:ea typeface="Halant Bold"/>
                <a:cs typeface="Halant Bold"/>
                <a:sym typeface="Halant Bold"/>
              </a:rPr>
              <a:t>Citations</a:t>
            </a:r>
          </a:p>
        </p:txBody>
      </p:sp>
      <p:sp>
        <p:nvSpPr>
          <p:cNvPr id="4" name="Freeform 4"/>
          <p:cNvSpPr/>
          <p:nvPr/>
        </p:nvSpPr>
        <p:spPr>
          <a:xfrm rot="-5775644">
            <a:off x="14473029" y="-3785077"/>
            <a:ext cx="8532565" cy="8938878"/>
          </a:xfrm>
          <a:custGeom>
            <a:avLst/>
            <a:gdLst/>
            <a:ahLst/>
            <a:cxnLst/>
            <a:rect l="l" t="t" r="r" b="b"/>
            <a:pathLst>
              <a:path w="8532565" h="8938878">
                <a:moveTo>
                  <a:pt x="0" y="0"/>
                </a:moveTo>
                <a:lnTo>
                  <a:pt x="8532566" y="0"/>
                </a:lnTo>
                <a:lnTo>
                  <a:pt x="8532566" y="8938877"/>
                </a:lnTo>
                <a:lnTo>
                  <a:pt x="0" y="8938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95600" y="1724106"/>
            <a:ext cx="12458343" cy="629901"/>
          </a:xfrm>
          <a:prstGeom prst="rect">
            <a:avLst/>
          </a:prstGeom>
        </p:spPr>
        <p:txBody>
          <a:bodyPr lIns="0" tIns="0" rIns="0" bIns="0" rtlCol="0" anchor="t">
            <a:spAutoFit/>
          </a:bodyPr>
          <a:lstStyle/>
          <a:p>
            <a:pPr marL="915995" lvl="1" indent="-457998" algn="ctr">
              <a:lnSpc>
                <a:spcPts val="5006"/>
              </a:lnSpc>
              <a:buFont typeface="Arial"/>
              <a:buChar char="•"/>
            </a:pPr>
            <a:r>
              <a:rPr lang="en-US" sz="4242" b="1">
                <a:solidFill>
                  <a:srgbClr val="FFFFFF"/>
                </a:solidFill>
                <a:latin typeface="Halant Bold"/>
                <a:ea typeface="Halant Bold"/>
                <a:cs typeface="Halant Bold"/>
                <a:sym typeface="Halant Bold"/>
              </a:rPr>
              <a:t>https://ieeexplore.ieee.org/document/5075875</a:t>
            </a:r>
          </a:p>
        </p:txBody>
      </p:sp>
      <p:sp>
        <p:nvSpPr>
          <p:cNvPr id="6" name="TextBox 6"/>
          <p:cNvSpPr txBox="1"/>
          <p:nvPr/>
        </p:nvSpPr>
        <p:spPr>
          <a:xfrm>
            <a:off x="686800" y="2619393"/>
            <a:ext cx="14044612" cy="600818"/>
          </a:xfrm>
          <a:prstGeom prst="rect">
            <a:avLst/>
          </a:prstGeom>
        </p:spPr>
        <p:txBody>
          <a:bodyPr lIns="0" tIns="0" rIns="0" bIns="0" rtlCol="0" anchor="t">
            <a:spAutoFit/>
          </a:bodyPr>
          <a:lstStyle/>
          <a:p>
            <a:pPr marL="872816" lvl="1" indent="-436408" algn="ctr">
              <a:lnSpc>
                <a:spcPts val="4770"/>
              </a:lnSpc>
              <a:buFont typeface="Arial"/>
              <a:buChar char="•"/>
            </a:pPr>
            <a:r>
              <a:rPr lang="en-US" sz="4042" b="1">
                <a:solidFill>
                  <a:srgbClr val="FFFFFF"/>
                </a:solidFill>
                <a:latin typeface="Halant Bold"/>
                <a:ea typeface="Halant Bold"/>
                <a:cs typeface="Halant Bold"/>
                <a:sym typeface="Halant Bold"/>
              </a:rPr>
              <a:t>https://medium.com/5g-nr/polar-codes-703336e9f26b</a:t>
            </a:r>
          </a:p>
        </p:txBody>
      </p:sp>
      <p:sp>
        <p:nvSpPr>
          <p:cNvPr id="7" name="TextBox 7"/>
          <p:cNvSpPr txBox="1"/>
          <p:nvPr/>
        </p:nvSpPr>
        <p:spPr>
          <a:xfrm>
            <a:off x="808720" y="3229736"/>
            <a:ext cx="13800773" cy="1181589"/>
          </a:xfrm>
          <a:prstGeom prst="rect">
            <a:avLst/>
          </a:prstGeom>
        </p:spPr>
        <p:txBody>
          <a:bodyPr lIns="0" tIns="0" rIns="0" bIns="0" rtlCol="0" anchor="t">
            <a:spAutoFit/>
          </a:bodyPr>
          <a:lstStyle/>
          <a:p>
            <a:pPr marL="851227" lvl="1" indent="-425613" algn="ctr">
              <a:lnSpc>
                <a:spcPts val="4652"/>
              </a:lnSpc>
              <a:buFont typeface="Arial"/>
              <a:buChar char="•"/>
            </a:pPr>
            <a:r>
              <a:rPr lang="en-US" sz="3942" b="1">
                <a:solidFill>
                  <a:srgbClr val="FFFFFF"/>
                </a:solidFill>
                <a:latin typeface="Halant Bold"/>
                <a:ea typeface="Halant Bold"/>
                <a:cs typeface="Halant Bold"/>
                <a:sym typeface="Halant Bold"/>
              </a:rPr>
              <a:t>https://archive.nptel.ac.in/noc/courses/noc19/SEM1/noc19-ee29/</a:t>
            </a:r>
          </a:p>
        </p:txBody>
      </p:sp>
      <p:sp>
        <p:nvSpPr>
          <p:cNvPr id="8" name="TextBox 8"/>
          <p:cNvSpPr txBox="1"/>
          <p:nvPr/>
        </p:nvSpPr>
        <p:spPr>
          <a:xfrm>
            <a:off x="808720" y="4420851"/>
            <a:ext cx="13800773" cy="1181589"/>
          </a:xfrm>
          <a:prstGeom prst="rect">
            <a:avLst/>
          </a:prstGeom>
        </p:spPr>
        <p:txBody>
          <a:bodyPr lIns="0" tIns="0" rIns="0" bIns="0" rtlCol="0" anchor="t">
            <a:spAutoFit/>
          </a:bodyPr>
          <a:lstStyle/>
          <a:p>
            <a:pPr marL="851227" lvl="1" indent="-425613" algn="ctr">
              <a:lnSpc>
                <a:spcPts val="4652"/>
              </a:lnSpc>
              <a:buFont typeface="Arial"/>
              <a:buChar char="•"/>
            </a:pPr>
            <a:r>
              <a:rPr lang="en-US" sz="3942" b="1">
                <a:solidFill>
                  <a:srgbClr val="FFFFFF"/>
                </a:solidFill>
                <a:latin typeface="Halant Bold"/>
                <a:ea typeface="Halant Bold"/>
                <a:cs typeface="Halant Bold"/>
                <a:sym typeface="Halant Bold"/>
              </a:rPr>
              <a:t>https://www.ijeat.org/wp-content/uploads/papers/v9i1/A1233109119.pdf</a:t>
            </a:r>
          </a:p>
        </p:txBody>
      </p:sp>
      <p:sp>
        <p:nvSpPr>
          <p:cNvPr id="9" name="TextBox 9"/>
          <p:cNvSpPr txBox="1"/>
          <p:nvPr/>
        </p:nvSpPr>
        <p:spPr>
          <a:xfrm>
            <a:off x="1581355" y="6043946"/>
            <a:ext cx="13800773" cy="581260"/>
          </a:xfrm>
          <a:prstGeom prst="rect">
            <a:avLst/>
          </a:prstGeom>
        </p:spPr>
        <p:txBody>
          <a:bodyPr lIns="0" tIns="0" rIns="0" bIns="0" rtlCol="0" anchor="t">
            <a:spAutoFit/>
          </a:bodyPr>
          <a:lstStyle/>
          <a:p>
            <a:pPr marL="829637" lvl="1" indent="-414819" algn="ctr">
              <a:lnSpc>
                <a:spcPts val="4534"/>
              </a:lnSpc>
              <a:buFont typeface="Arial"/>
              <a:buChar char="•"/>
            </a:pPr>
            <a:r>
              <a:rPr lang="en-US" sz="3842" b="1">
                <a:solidFill>
                  <a:srgbClr val="FFFFFF"/>
                </a:solidFill>
                <a:latin typeface="Halant Bold"/>
                <a:ea typeface="Halant Bold"/>
                <a:cs typeface="Halant Bold"/>
                <a:sym typeface="Halant Bold"/>
              </a:rPr>
              <a:t>https://ieeexplore.ieee.org/document/6823688</a:t>
            </a:r>
          </a:p>
        </p:txBody>
      </p:sp>
      <p:sp>
        <p:nvSpPr>
          <p:cNvPr id="10" name="TextBox 10"/>
          <p:cNvSpPr txBox="1"/>
          <p:nvPr/>
        </p:nvSpPr>
        <p:spPr>
          <a:xfrm>
            <a:off x="1581355" y="6625206"/>
            <a:ext cx="13800773" cy="1152760"/>
          </a:xfrm>
          <a:prstGeom prst="rect">
            <a:avLst/>
          </a:prstGeom>
        </p:spPr>
        <p:txBody>
          <a:bodyPr lIns="0" tIns="0" rIns="0" bIns="0" rtlCol="0" anchor="t">
            <a:spAutoFit/>
          </a:bodyPr>
          <a:lstStyle/>
          <a:p>
            <a:pPr marL="829637" lvl="1" indent="-414819" algn="ctr">
              <a:lnSpc>
                <a:spcPts val="4534"/>
              </a:lnSpc>
              <a:buFont typeface="Arial"/>
              <a:buChar char="•"/>
            </a:pPr>
            <a:r>
              <a:rPr lang="en-US" sz="3842" b="1">
                <a:solidFill>
                  <a:srgbClr val="FFFFFF"/>
                </a:solidFill>
                <a:latin typeface="Halant Bold"/>
                <a:ea typeface="Halant Bold"/>
                <a:cs typeface="Halant Bold"/>
                <a:sym typeface="Halant Bold"/>
              </a:rPr>
              <a:t>https://studylib.net/doc/27190911/implementation-of-plor-codes-in-5g</a:t>
            </a:r>
          </a:p>
        </p:txBody>
      </p:sp>
      <p:sp>
        <p:nvSpPr>
          <p:cNvPr id="11" name="TextBox 11"/>
          <p:cNvSpPr txBox="1"/>
          <p:nvPr/>
        </p:nvSpPr>
        <p:spPr>
          <a:xfrm>
            <a:off x="1581355" y="7777967"/>
            <a:ext cx="13800773" cy="1152760"/>
          </a:xfrm>
          <a:prstGeom prst="rect">
            <a:avLst/>
          </a:prstGeom>
        </p:spPr>
        <p:txBody>
          <a:bodyPr lIns="0" tIns="0" rIns="0" bIns="0" rtlCol="0" anchor="t">
            <a:spAutoFit/>
          </a:bodyPr>
          <a:lstStyle/>
          <a:p>
            <a:pPr marL="829637" lvl="1" indent="-414819" algn="ctr">
              <a:lnSpc>
                <a:spcPts val="4534"/>
              </a:lnSpc>
              <a:buFont typeface="Arial"/>
              <a:buChar char="•"/>
            </a:pPr>
            <a:r>
              <a:rPr lang="en-US" sz="3842" b="1">
                <a:solidFill>
                  <a:srgbClr val="FFFFFF"/>
                </a:solidFill>
                <a:latin typeface="Halant Bold"/>
                <a:ea typeface="Halant Bold"/>
                <a:cs typeface="Halant Bold"/>
                <a:sym typeface="Halant Bold"/>
              </a:rPr>
              <a:t>Reference from last year project of Mentor:Darpan Lunagariya ID:(202201462)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TextBox 2"/>
          <p:cNvSpPr txBox="1"/>
          <p:nvPr/>
        </p:nvSpPr>
        <p:spPr>
          <a:xfrm>
            <a:off x="0" y="1341059"/>
            <a:ext cx="18288000" cy="2905608"/>
          </a:xfrm>
          <a:prstGeom prst="rect">
            <a:avLst/>
          </a:prstGeom>
        </p:spPr>
        <p:txBody>
          <a:bodyPr lIns="0" tIns="0" rIns="0" bIns="0" rtlCol="0" anchor="t">
            <a:spAutoFit/>
          </a:bodyPr>
          <a:lstStyle/>
          <a:p>
            <a:pPr marL="850645" lvl="1" indent="-425323" algn="ctr">
              <a:lnSpc>
                <a:spcPts val="4649"/>
              </a:lnSpc>
              <a:buFont typeface="Arial"/>
              <a:buChar char="•"/>
            </a:pPr>
            <a:r>
              <a:rPr lang="en-US" sz="3939" b="1">
                <a:solidFill>
                  <a:srgbClr val="FFFFFF"/>
                </a:solidFill>
                <a:latin typeface="Halant Bold"/>
                <a:ea typeface="Halant Bold"/>
                <a:cs typeface="Halant Bold"/>
                <a:sym typeface="Halant Bold"/>
              </a:rPr>
              <a:t>Referred Video lectures of Prof. Andrew Thangrajan on Polar codes fron NPTEL</a:t>
            </a:r>
          </a:p>
          <a:p>
            <a:pPr marL="850645" lvl="1" indent="-425323" algn="ctr">
              <a:lnSpc>
                <a:spcPts val="4649"/>
              </a:lnSpc>
              <a:buFont typeface="Arial"/>
              <a:buChar char="•"/>
            </a:pPr>
            <a:r>
              <a:rPr lang="en-US" sz="3939" b="1">
                <a:solidFill>
                  <a:srgbClr val="FFFFFF"/>
                </a:solidFill>
                <a:latin typeface="Halant Bold"/>
                <a:ea typeface="Halant Bold"/>
                <a:cs typeface="Halant Bold"/>
                <a:sym typeface="Halant Bold"/>
              </a:rPr>
              <a:t>https://simons.berkeley.edu/sites/default/files/docs/2689/slidesarikan.pdf </a:t>
            </a:r>
          </a:p>
          <a:p>
            <a:pPr algn="ctr">
              <a:lnSpc>
                <a:spcPts val="4649"/>
              </a:lnSpc>
            </a:pPr>
            <a:r>
              <a:rPr lang="en-US" sz="3939" b="1">
                <a:solidFill>
                  <a:srgbClr val="FFFFFF"/>
                </a:solidFill>
                <a:latin typeface="Halant Bold"/>
                <a:ea typeface="Halant Bold"/>
                <a:cs typeface="Halant Bold"/>
                <a:sym typeface="Halant Bold"/>
              </a:rPr>
              <a:t>Prof Erdal Arikan Slides on Polar Codes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8785742">
            <a:off x="9155968" y="-3294714"/>
            <a:ext cx="11196923" cy="9283267"/>
          </a:xfrm>
          <a:custGeom>
            <a:avLst/>
            <a:gdLst/>
            <a:ahLst/>
            <a:cxnLst/>
            <a:rect l="l" t="t" r="r" b="b"/>
            <a:pathLst>
              <a:path w="11196923" h="9283267">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0455" y="7699114"/>
            <a:ext cx="15565240" cy="1601526"/>
          </a:xfrm>
          <a:custGeom>
            <a:avLst/>
            <a:gdLst/>
            <a:ahLst/>
            <a:cxnLst/>
            <a:rect l="l" t="t" r="r" b="b"/>
            <a:pathLst>
              <a:path w="15565240" h="1601526">
                <a:moveTo>
                  <a:pt x="0" y="0"/>
                </a:moveTo>
                <a:lnTo>
                  <a:pt x="15565240" y="0"/>
                </a:lnTo>
                <a:lnTo>
                  <a:pt x="15565240" y="1601525"/>
                </a:lnTo>
                <a:lnTo>
                  <a:pt x="0" y="1601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233938"/>
            <a:ext cx="15131815" cy="6794769"/>
            <a:chOff x="0" y="0"/>
            <a:chExt cx="20175754" cy="9059693"/>
          </a:xfrm>
        </p:grpSpPr>
        <p:sp>
          <p:nvSpPr>
            <p:cNvPr id="5" name="TextBox 5"/>
            <p:cNvSpPr txBox="1"/>
            <p:nvPr/>
          </p:nvSpPr>
          <p:spPr>
            <a:xfrm>
              <a:off x="0" y="2330366"/>
              <a:ext cx="20175754" cy="1520091"/>
            </a:xfrm>
            <a:prstGeom prst="rect">
              <a:avLst/>
            </a:prstGeom>
          </p:spPr>
          <p:txBody>
            <a:bodyPr lIns="0" tIns="0" rIns="0" bIns="0" rtlCol="0" anchor="t">
              <a:spAutoFit/>
            </a:bodyPr>
            <a:lstStyle/>
            <a:p>
              <a:pPr algn="l">
                <a:lnSpc>
                  <a:spcPts val="9018"/>
                </a:lnSpc>
              </a:pPr>
              <a:r>
                <a:rPr lang="en-US" sz="7642" b="1">
                  <a:solidFill>
                    <a:srgbClr val="FFFFFF"/>
                  </a:solidFill>
                  <a:latin typeface="Halant Bold"/>
                  <a:ea typeface="Halant Bold"/>
                  <a:cs typeface="Halant Bold"/>
                  <a:sym typeface="Halant Bold"/>
                </a:rPr>
                <a:t>Introduction</a:t>
              </a:r>
            </a:p>
          </p:txBody>
        </p:sp>
        <p:sp>
          <p:nvSpPr>
            <p:cNvPr id="6" name="TextBox 6"/>
            <p:cNvSpPr txBox="1"/>
            <p:nvPr/>
          </p:nvSpPr>
          <p:spPr>
            <a:xfrm>
              <a:off x="0" y="30056"/>
              <a:ext cx="4258730" cy="1348700"/>
            </a:xfrm>
            <a:prstGeom prst="rect">
              <a:avLst/>
            </a:prstGeom>
          </p:spPr>
          <p:txBody>
            <a:bodyPr lIns="0" tIns="0" rIns="0" bIns="0" rtlCol="0" anchor="t">
              <a:spAutoFit/>
            </a:bodyPr>
            <a:lstStyle/>
            <a:p>
              <a:pPr marL="0" lvl="0" indent="0" algn="l">
                <a:lnSpc>
                  <a:spcPts val="7910"/>
                </a:lnSpc>
                <a:spcBef>
                  <a:spcPct val="0"/>
                </a:spcBef>
              </a:pPr>
              <a:r>
                <a:rPr lang="en-US" sz="6703" b="1" u="none">
                  <a:solidFill>
                    <a:srgbClr val="FFFFFF">
                      <a:alpha val="60000"/>
                    </a:srgbClr>
                  </a:solidFill>
                  <a:latin typeface="Halant Bold"/>
                  <a:ea typeface="Halant Bold"/>
                  <a:cs typeface="Halant Bold"/>
                  <a:sym typeface="Halant Bold"/>
                </a:rPr>
                <a:t>01</a:t>
              </a:r>
            </a:p>
          </p:txBody>
        </p:sp>
        <p:sp>
          <p:nvSpPr>
            <p:cNvPr id="7" name="TextBox 7"/>
            <p:cNvSpPr txBox="1"/>
            <p:nvPr/>
          </p:nvSpPr>
          <p:spPr>
            <a:xfrm>
              <a:off x="0" y="4636391"/>
              <a:ext cx="12767378" cy="4423302"/>
            </a:xfrm>
            <a:prstGeom prst="rect">
              <a:avLst/>
            </a:prstGeom>
          </p:spPr>
          <p:txBody>
            <a:bodyPr lIns="0" tIns="0" rIns="0" bIns="0" rtlCol="0" anchor="t">
              <a:spAutoFit/>
            </a:bodyPr>
            <a:lstStyle/>
            <a:p>
              <a:pPr algn="l">
                <a:lnSpc>
                  <a:spcPts val="2996"/>
                </a:lnSpc>
                <a:spcBef>
                  <a:spcPct val="0"/>
                </a:spcBef>
              </a:pPr>
              <a:r>
                <a:rPr lang="en-US" sz="2140" spc="-21">
                  <a:solidFill>
                    <a:srgbClr val="FFFFFF"/>
                  </a:solidFill>
                  <a:latin typeface="Assistant"/>
                  <a:ea typeface="Assistant"/>
                  <a:cs typeface="Assistant"/>
                  <a:sym typeface="Assistant"/>
                </a:rPr>
                <a:t>What are Polar Codes?</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A class of error-correcting codes proposed by Erdal Arıkan in 2009.</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First proven capacity achieving error correcting code for a large class of channels!</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Encoding and decoding can be implemented with O(nlogn)O(nlog⁡n) complexity.</a:t>
              </a:r>
            </a:p>
            <a:p>
              <a:pPr algn="l">
                <a:lnSpc>
                  <a:spcPts val="2996"/>
                </a:lnSpc>
                <a:spcBef>
                  <a:spcPct val="0"/>
                </a:spcBef>
              </a:pPr>
              <a:r>
                <a:rPr lang="en-US" sz="2140" spc="-21">
                  <a:solidFill>
                    <a:srgbClr val="FFFFFF"/>
                  </a:solidFill>
                  <a:latin typeface="Assistant"/>
                  <a:ea typeface="Assistant"/>
                  <a:cs typeface="Assistant"/>
                  <a:sym typeface="Assistant"/>
                </a:rPr>
                <a:t>Why Polar Codes?</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Efficient encoding &amp; decoding algorithms.</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Strong theoretical foundation.</a:t>
              </a:r>
            </a:p>
            <a:p>
              <a:pPr marL="462176" lvl="1" indent="-231088" algn="l">
                <a:lnSpc>
                  <a:spcPts val="2996"/>
                </a:lnSpc>
                <a:spcBef>
                  <a:spcPct val="0"/>
                </a:spcBef>
                <a:buFont typeface="Arial"/>
                <a:buChar char="•"/>
              </a:pPr>
              <a:r>
                <a:rPr lang="en-US" sz="2140" spc="-21">
                  <a:solidFill>
                    <a:srgbClr val="FFFFFF"/>
                  </a:solidFill>
                  <a:latin typeface="Assistant"/>
                  <a:ea typeface="Assistant"/>
                  <a:cs typeface="Assistant"/>
                  <a:sym typeface="Assistant"/>
                </a:rPr>
                <a:t>Standardized in 5G for control channel communications.</a:t>
              </a:r>
            </a:p>
            <a:p>
              <a:pPr algn="l">
                <a:lnSpc>
                  <a:spcPts val="2996"/>
                </a:lnSpc>
                <a:spcBef>
                  <a:spcPct val="0"/>
                </a:spcBef>
              </a:pPr>
              <a:endParaRPr lang="en-US" sz="2140" spc="-21">
                <a:solidFill>
                  <a:srgbClr val="FFFFFF"/>
                </a:solidFill>
                <a:latin typeface="Assistant"/>
                <a:ea typeface="Assistant"/>
                <a:cs typeface="Assistant"/>
                <a:sym typeface="Assistant"/>
              </a:endParaRPr>
            </a:p>
          </p:txBody>
        </p:sp>
      </p:grpSp>
      <p:sp>
        <p:nvSpPr>
          <p:cNvPr id="8" name="TextBox 8"/>
          <p:cNvSpPr txBox="1"/>
          <p:nvPr/>
        </p:nvSpPr>
        <p:spPr>
          <a:xfrm>
            <a:off x="11215399" y="9856746"/>
            <a:ext cx="7059440" cy="348889"/>
          </a:xfrm>
          <a:prstGeom prst="rect">
            <a:avLst/>
          </a:prstGeom>
        </p:spPr>
        <p:txBody>
          <a:bodyPr lIns="0" tIns="0" rIns="0" bIns="0" rtlCol="0" anchor="t">
            <a:spAutoFit/>
          </a:bodyPr>
          <a:lstStyle/>
          <a:p>
            <a:pPr algn="l">
              <a:lnSpc>
                <a:spcPts val="2711"/>
              </a:lnSpc>
            </a:pPr>
            <a:r>
              <a:rPr lang="en-US" sz="1937">
                <a:solidFill>
                  <a:srgbClr val="FFFFFF"/>
                </a:solidFill>
                <a:latin typeface="Arimo"/>
                <a:ea typeface="Arimo"/>
                <a:cs typeface="Arimo"/>
                <a:sym typeface="Arimo"/>
              </a:rPr>
              <a:t>sources: </a:t>
            </a:r>
            <a:r>
              <a:rPr lang="en-US" sz="1937" u="sng">
                <a:solidFill>
                  <a:srgbClr val="FFFFFF"/>
                </a:solidFill>
                <a:latin typeface="Arimo"/>
                <a:ea typeface="Arimo"/>
                <a:cs typeface="Arimo"/>
                <a:sym typeface="Arimo"/>
                <a:hlinkClick r:id="rId6" tooltip="http://www.isip.ece.mcgill.ca/research/polar_codes.html"/>
              </a:rPr>
              <a:t>http://www.isip.ece.mcgill.ca/research/polar_codes.html</a:t>
            </a:r>
          </a:p>
        </p:txBody>
      </p:sp>
      <p:sp>
        <p:nvSpPr>
          <p:cNvPr id="9" name="TextBox 9"/>
          <p:cNvSpPr txBox="1"/>
          <p:nvPr/>
        </p:nvSpPr>
        <p:spPr>
          <a:xfrm>
            <a:off x="2285221" y="8175151"/>
            <a:ext cx="2161245" cy="620877"/>
          </a:xfrm>
          <a:prstGeom prst="rect">
            <a:avLst/>
          </a:prstGeom>
        </p:spPr>
        <p:txBody>
          <a:bodyPr lIns="0" tIns="0" rIns="0" bIns="0" rtlCol="0" anchor="t">
            <a:spAutoFit/>
          </a:bodyPr>
          <a:lstStyle/>
          <a:p>
            <a:pPr algn="ctr">
              <a:lnSpc>
                <a:spcPts val="2531"/>
              </a:lnSpc>
            </a:pPr>
            <a:r>
              <a:rPr lang="en-US" sz="1808">
                <a:solidFill>
                  <a:srgbClr val="FFFFFF"/>
                </a:solidFill>
                <a:latin typeface="Canva Sans"/>
                <a:ea typeface="Canva Sans"/>
                <a:cs typeface="Canva Sans"/>
                <a:sym typeface="Canva Sans"/>
              </a:rPr>
              <a:t>Discovered in 2009</a:t>
            </a:r>
          </a:p>
          <a:p>
            <a:pPr algn="ctr">
              <a:lnSpc>
                <a:spcPts val="2531"/>
              </a:lnSpc>
            </a:pPr>
            <a:r>
              <a:rPr lang="en-US" sz="1808">
                <a:solidFill>
                  <a:srgbClr val="FFFFFF"/>
                </a:solidFill>
                <a:latin typeface="Canva Sans"/>
                <a:ea typeface="Canva Sans"/>
                <a:cs typeface="Canva Sans"/>
                <a:sym typeface="Canva Sans"/>
              </a:rPr>
              <a:t>by Erdal Arıkan</a:t>
            </a:r>
          </a:p>
        </p:txBody>
      </p:sp>
      <p:sp>
        <p:nvSpPr>
          <p:cNvPr id="10" name="TextBox 10"/>
          <p:cNvSpPr txBox="1"/>
          <p:nvPr/>
        </p:nvSpPr>
        <p:spPr>
          <a:xfrm>
            <a:off x="4861343" y="7690354"/>
            <a:ext cx="2794413" cy="1590470"/>
          </a:xfrm>
          <a:prstGeom prst="rect">
            <a:avLst/>
          </a:prstGeom>
        </p:spPr>
        <p:txBody>
          <a:bodyPr lIns="0" tIns="0" rIns="0" bIns="0" rtlCol="0" anchor="t">
            <a:spAutoFit/>
          </a:bodyPr>
          <a:lstStyle/>
          <a:p>
            <a:pPr algn="ctr">
              <a:lnSpc>
                <a:spcPts val="2111"/>
              </a:lnSpc>
            </a:pPr>
            <a:r>
              <a:rPr lang="en-US" sz="1508">
                <a:solidFill>
                  <a:srgbClr val="FFFFFF"/>
                </a:solidFill>
                <a:latin typeface="Canva Sans"/>
                <a:ea typeface="Canva Sans"/>
                <a:cs typeface="Canva Sans"/>
                <a:sym typeface="Canva Sans"/>
              </a:rPr>
              <a:t>First ASIC implementation</a:t>
            </a:r>
          </a:p>
          <a:p>
            <a:pPr algn="ctr">
              <a:lnSpc>
                <a:spcPts val="2111"/>
              </a:lnSpc>
            </a:pPr>
            <a:r>
              <a:rPr lang="en-US" sz="1508">
                <a:solidFill>
                  <a:srgbClr val="FFFFFF"/>
                </a:solidFill>
                <a:latin typeface="Canva Sans"/>
                <a:ea typeface="Canva Sans"/>
                <a:cs typeface="Canva Sans"/>
                <a:sym typeface="Canva Sans"/>
              </a:rPr>
              <a:t> 2012, A. Mishra, A. J. Raymond, L. G. Amaru, G. Sarkis, C. Leroux, P. Meinerzhagen, A. Burg, W. J. Gross</a:t>
            </a:r>
          </a:p>
        </p:txBody>
      </p:sp>
      <p:sp>
        <p:nvSpPr>
          <p:cNvPr id="11" name="TextBox 11"/>
          <p:cNvSpPr txBox="1"/>
          <p:nvPr/>
        </p:nvSpPr>
        <p:spPr>
          <a:xfrm>
            <a:off x="8237947" y="7878593"/>
            <a:ext cx="2250256" cy="1242568"/>
          </a:xfrm>
          <a:prstGeom prst="rect">
            <a:avLst/>
          </a:prstGeom>
        </p:spPr>
        <p:txBody>
          <a:bodyPr lIns="0" tIns="0" rIns="0" bIns="0" rtlCol="0" anchor="t">
            <a:spAutoFit/>
          </a:bodyPr>
          <a:lstStyle/>
          <a:p>
            <a:pPr algn="ctr">
              <a:lnSpc>
                <a:spcPts val="2006"/>
              </a:lnSpc>
              <a:spcBef>
                <a:spcPct val="0"/>
              </a:spcBef>
            </a:pPr>
            <a:r>
              <a:rPr lang="en-US" sz="1700">
                <a:solidFill>
                  <a:srgbClr val="FFFFFF"/>
                </a:solidFill>
                <a:latin typeface="Canva Sans"/>
                <a:ea typeface="Canva Sans"/>
                <a:cs typeface="Canva Sans"/>
                <a:sym typeface="Canva Sans"/>
              </a:rPr>
              <a:t>Simplified SC Decoding</a:t>
            </a:r>
          </a:p>
          <a:p>
            <a:pPr algn="ctr">
              <a:lnSpc>
                <a:spcPts val="2006"/>
              </a:lnSpc>
              <a:spcBef>
                <a:spcPct val="0"/>
              </a:spcBef>
            </a:pPr>
            <a:r>
              <a:rPr lang="en-US" sz="1700">
                <a:solidFill>
                  <a:srgbClr val="FFFFFF"/>
                </a:solidFill>
                <a:latin typeface="Canva Sans"/>
                <a:ea typeface="Canva Sans"/>
                <a:cs typeface="Canva Sans"/>
                <a:sym typeface="Canva Sans"/>
              </a:rPr>
              <a:t> 2011,Amin Alamdar-Yazdi, Frank R. Kschischang</a:t>
            </a:r>
          </a:p>
        </p:txBody>
      </p:sp>
      <p:sp>
        <p:nvSpPr>
          <p:cNvPr id="12" name="TextBox 12"/>
          <p:cNvSpPr txBox="1"/>
          <p:nvPr/>
        </p:nvSpPr>
        <p:spPr>
          <a:xfrm>
            <a:off x="11068925" y="7878593"/>
            <a:ext cx="2784570" cy="1242568"/>
          </a:xfrm>
          <a:prstGeom prst="rect">
            <a:avLst/>
          </a:prstGeom>
        </p:spPr>
        <p:txBody>
          <a:bodyPr lIns="0" tIns="0" rIns="0" bIns="0" rtlCol="0" anchor="t">
            <a:spAutoFit/>
          </a:bodyPr>
          <a:lstStyle/>
          <a:p>
            <a:pPr algn="ctr">
              <a:lnSpc>
                <a:spcPts val="2006"/>
              </a:lnSpc>
              <a:spcBef>
                <a:spcPct val="0"/>
              </a:spcBef>
            </a:pPr>
            <a:r>
              <a:rPr lang="en-US" sz="1700">
                <a:solidFill>
                  <a:srgbClr val="FFFFFF"/>
                </a:solidFill>
                <a:latin typeface="Canva Sans"/>
                <a:ea typeface="Canva Sans"/>
                <a:cs typeface="Canva Sans"/>
                <a:sym typeface="Canva Sans"/>
              </a:rPr>
              <a:t>2014, Fast Hardware </a:t>
            </a:r>
          </a:p>
          <a:p>
            <a:pPr algn="ctr">
              <a:lnSpc>
                <a:spcPts val="2006"/>
              </a:lnSpc>
              <a:spcBef>
                <a:spcPct val="0"/>
              </a:spcBef>
            </a:pPr>
            <a:r>
              <a:rPr lang="en-US" sz="1700">
                <a:solidFill>
                  <a:srgbClr val="FFFFFF"/>
                </a:solidFill>
                <a:latin typeface="Canva Sans"/>
                <a:ea typeface="Canva Sans"/>
                <a:cs typeface="Canva Sans"/>
                <a:sym typeface="Canva Sans"/>
              </a:rPr>
              <a:t>Polar Decoders, by Gabi Sarkis, Pascal Giard, Alexander Vardy, Claude Thibeault, Warren J. Gross</a:t>
            </a:r>
          </a:p>
        </p:txBody>
      </p:sp>
      <p:sp>
        <p:nvSpPr>
          <p:cNvPr id="13" name="TextBox 13"/>
          <p:cNvSpPr txBox="1"/>
          <p:nvPr/>
        </p:nvSpPr>
        <p:spPr>
          <a:xfrm>
            <a:off x="14434520" y="8002418"/>
            <a:ext cx="2056160" cy="994918"/>
          </a:xfrm>
          <a:prstGeom prst="rect">
            <a:avLst/>
          </a:prstGeom>
        </p:spPr>
        <p:txBody>
          <a:bodyPr lIns="0" tIns="0" rIns="0" bIns="0" rtlCol="0" anchor="t">
            <a:spAutoFit/>
          </a:bodyPr>
          <a:lstStyle/>
          <a:p>
            <a:pPr algn="ctr">
              <a:lnSpc>
                <a:spcPts val="2006"/>
              </a:lnSpc>
              <a:spcBef>
                <a:spcPct val="0"/>
              </a:spcBef>
            </a:pPr>
            <a:r>
              <a:rPr lang="en-US" sz="1700">
                <a:solidFill>
                  <a:srgbClr val="FFFFFF"/>
                </a:solidFill>
                <a:latin typeface="Canva Sans"/>
                <a:ea typeface="Canva Sans"/>
                <a:cs typeface="Canva Sans"/>
                <a:sym typeface="Canva Sans"/>
              </a:rPr>
              <a:t>List Decoding of Polar Codes</a:t>
            </a:r>
          </a:p>
          <a:p>
            <a:pPr algn="ctr">
              <a:lnSpc>
                <a:spcPts val="2006"/>
              </a:lnSpc>
              <a:spcBef>
                <a:spcPct val="0"/>
              </a:spcBef>
            </a:pPr>
            <a:r>
              <a:rPr lang="en-US" sz="1700">
                <a:solidFill>
                  <a:srgbClr val="FFFFFF"/>
                </a:solidFill>
                <a:latin typeface="Canva Sans"/>
                <a:ea typeface="Canva Sans"/>
                <a:cs typeface="Canva Sans"/>
                <a:sym typeface="Canva Sans"/>
              </a:rPr>
              <a:t> 2015, Ido Tal, Alexander Vardy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9029" y="2454766"/>
            <a:ext cx="14850528" cy="5329843"/>
          </a:xfrm>
          <a:prstGeom prst="rect">
            <a:avLst/>
          </a:prstGeom>
        </p:spPr>
        <p:txBody>
          <a:bodyPr lIns="0" tIns="0" rIns="0" bIns="0" rtlCol="0" anchor="t">
            <a:spAutoFit/>
          </a:bodyPr>
          <a:lstStyle/>
          <a:p>
            <a:pPr algn="l">
              <a:lnSpc>
                <a:spcPts val="5300"/>
              </a:lnSpc>
            </a:pPr>
            <a:r>
              <a:rPr lang="en-US" sz="4077">
                <a:solidFill>
                  <a:srgbClr val="000000"/>
                </a:solidFill>
                <a:latin typeface="Halant"/>
                <a:ea typeface="Halant"/>
                <a:cs typeface="Halant"/>
                <a:sym typeface="Halant"/>
              </a:rPr>
              <a:t>Polar codes are based on the idea of </a:t>
            </a:r>
            <a:r>
              <a:rPr lang="en-US" sz="4077" b="1">
                <a:solidFill>
                  <a:srgbClr val="000000"/>
                </a:solidFill>
                <a:latin typeface="Halant Bold"/>
                <a:ea typeface="Halant Bold"/>
                <a:cs typeface="Halant Bold"/>
                <a:sym typeface="Halant Bold"/>
              </a:rPr>
              <a:t>Channel Polarization</a:t>
            </a:r>
            <a:r>
              <a:rPr lang="en-US" sz="4077">
                <a:solidFill>
                  <a:srgbClr val="000000"/>
                </a:solidFill>
                <a:latin typeface="Halant"/>
                <a:ea typeface="Halant"/>
                <a:cs typeface="Halant"/>
                <a:sym typeface="Halant"/>
              </a:rPr>
              <a:t>.</a:t>
            </a:r>
          </a:p>
          <a:p>
            <a:pPr algn="l">
              <a:lnSpc>
                <a:spcPts val="5300"/>
              </a:lnSpc>
            </a:pPr>
            <a:r>
              <a:rPr lang="en-US" sz="4077">
                <a:solidFill>
                  <a:srgbClr val="000000"/>
                </a:solidFill>
                <a:latin typeface="Halant"/>
                <a:ea typeface="Halant"/>
                <a:cs typeface="Halant"/>
                <a:sym typeface="Halant"/>
              </a:rPr>
              <a:t>Channel polarization includes the process of channel combining and channel splitting, that results in splitting into  extremely noisy (bad channel ie channel with higher error probability) channel and perfectly noiseless(good channel ie channel with lower error probability) channel.</a:t>
            </a:r>
          </a:p>
          <a:p>
            <a:pPr algn="l">
              <a:lnSpc>
                <a:spcPts val="5300"/>
              </a:lnSpc>
            </a:pPr>
            <a:r>
              <a:rPr lang="en-US" sz="4077">
                <a:solidFill>
                  <a:srgbClr val="000000"/>
                </a:solidFill>
                <a:latin typeface="Halant"/>
                <a:ea typeface="Halant"/>
                <a:cs typeface="Halant"/>
                <a:sym typeface="Halant"/>
              </a:rPr>
              <a:t>So, we transmit information bits through good channels and frozen bits through bad channels.</a:t>
            </a:r>
          </a:p>
        </p:txBody>
      </p:sp>
      <p:sp>
        <p:nvSpPr>
          <p:cNvPr id="3" name="Freeform 3"/>
          <p:cNvSpPr/>
          <p:nvPr/>
        </p:nvSpPr>
        <p:spPr>
          <a:xfrm rot="-4035560">
            <a:off x="14386549" y="-3202549"/>
            <a:ext cx="3477318" cy="8462498"/>
          </a:xfrm>
          <a:custGeom>
            <a:avLst/>
            <a:gdLst/>
            <a:ahLst/>
            <a:cxnLst/>
            <a:rect l="l" t="t" r="r" b="b"/>
            <a:pathLst>
              <a:path w="3477318" h="8462498">
                <a:moveTo>
                  <a:pt x="0" y="0"/>
                </a:moveTo>
                <a:lnTo>
                  <a:pt x="3477318" y="0"/>
                </a:lnTo>
                <a:lnTo>
                  <a:pt x="3477318" y="8462498"/>
                </a:lnTo>
                <a:lnTo>
                  <a:pt x="0" y="846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263187">
            <a:off x="-159630" y="5540179"/>
            <a:ext cx="3477318" cy="8462498"/>
          </a:xfrm>
          <a:custGeom>
            <a:avLst/>
            <a:gdLst/>
            <a:ahLst/>
            <a:cxnLst/>
            <a:rect l="l" t="t" r="r" b="b"/>
            <a:pathLst>
              <a:path w="3477318" h="8462498">
                <a:moveTo>
                  <a:pt x="0" y="0"/>
                </a:moveTo>
                <a:lnTo>
                  <a:pt x="3477318" y="0"/>
                </a:lnTo>
                <a:lnTo>
                  <a:pt x="3477318" y="8462498"/>
                </a:lnTo>
                <a:lnTo>
                  <a:pt x="0" y="846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4930024">
            <a:off x="17769693" y="4369332"/>
            <a:ext cx="3477318" cy="8462498"/>
          </a:xfrm>
          <a:custGeom>
            <a:avLst/>
            <a:gdLst/>
            <a:ahLst/>
            <a:cxnLst/>
            <a:rect l="l" t="t" r="r" b="b"/>
            <a:pathLst>
              <a:path w="3477318" h="8462498">
                <a:moveTo>
                  <a:pt x="0" y="0"/>
                </a:moveTo>
                <a:lnTo>
                  <a:pt x="3477317" y="0"/>
                </a:lnTo>
                <a:lnTo>
                  <a:pt x="3477317"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106021">
            <a:off x="1504160" y="-4231249"/>
            <a:ext cx="3477318" cy="8462498"/>
          </a:xfrm>
          <a:custGeom>
            <a:avLst/>
            <a:gdLst/>
            <a:ahLst/>
            <a:cxnLst/>
            <a:rect l="l" t="t" r="r" b="b"/>
            <a:pathLst>
              <a:path w="3477318" h="8462498">
                <a:moveTo>
                  <a:pt x="0" y="0"/>
                </a:moveTo>
                <a:lnTo>
                  <a:pt x="3477318" y="0"/>
                </a:lnTo>
                <a:lnTo>
                  <a:pt x="3477318" y="8462498"/>
                </a:lnTo>
                <a:lnTo>
                  <a:pt x="0" y="846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08474" y="2291590"/>
            <a:ext cx="8425061" cy="1120775"/>
          </a:xfrm>
          <a:prstGeom prst="rect">
            <a:avLst/>
          </a:prstGeom>
        </p:spPr>
        <p:txBody>
          <a:bodyPr lIns="0" tIns="0" rIns="0" bIns="0" rtlCol="0" anchor="t">
            <a:spAutoFit/>
          </a:bodyPr>
          <a:lstStyle/>
          <a:p>
            <a:pPr algn="ctr">
              <a:lnSpc>
                <a:spcPts val="9099"/>
              </a:lnSpc>
              <a:spcBef>
                <a:spcPct val="0"/>
              </a:spcBef>
            </a:pPr>
            <a:r>
              <a:rPr lang="en-US" sz="6999" b="1">
                <a:solidFill>
                  <a:srgbClr val="1C53A3"/>
                </a:solidFill>
                <a:latin typeface="Halant Bold"/>
                <a:ea typeface="Halant Bold"/>
                <a:cs typeface="Halant Bold"/>
                <a:sym typeface="Halant Bold"/>
              </a:rPr>
              <a:t>Reliability Sequence</a:t>
            </a:r>
          </a:p>
        </p:txBody>
      </p:sp>
      <p:sp>
        <p:nvSpPr>
          <p:cNvPr id="3" name="TextBox 3"/>
          <p:cNvSpPr txBox="1"/>
          <p:nvPr/>
        </p:nvSpPr>
        <p:spPr>
          <a:xfrm>
            <a:off x="944874" y="4219160"/>
            <a:ext cx="16398252" cy="4323716"/>
          </a:xfrm>
          <a:prstGeom prst="rect">
            <a:avLst/>
          </a:prstGeom>
        </p:spPr>
        <p:txBody>
          <a:bodyPr lIns="0" tIns="0" rIns="0" bIns="0" rtlCol="0" anchor="t">
            <a:spAutoFit/>
          </a:bodyPr>
          <a:lstStyle/>
          <a:p>
            <a:pPr marL="820408" lvl="1" indent="-410204" algn="ctr">
              <a:lnSpc>
                <a:spcPts val="4939"/>
              </a:lnSpc>
              <a:buFont typeface="Arial"/>
              <a:buChar char="•"/>
            </a:pPr>
            <a:r>
              <a:rPr lang="en-US" sz="3799">
                <a:solidFill>
                  <a:srgbClr val="000000"/>
                </a:solidFill>
                <a:latin typeface="Halant"/>
                <a:ea typeface="Halant"/>
                <a:cs typeface="Halant"/>
                <a:sym typeface="Halant"/>
              </a:rPr>
              <a:t>Reliability sequence are derived from channel polarization, where channels split into good and bad.</a:t>
            </a:r>
          </a:p>
          <a:p>
            <a:pPr marL="820408" lvl="1" indent="-410204" algn="ctr">
              <a:lnSpc>
                <a:spcPts val="4939"/>
              </a:lnSpc>
              <a:buFont typeface="Arial"/>
              <a:buChar char="•"/>
            </a:pPr>
            <a:r>
              <a:rPr lang="en-US" sz="3799">
                <a:solidFill>
                  <a:srgbClr val="000000"/>
                </a:solidFill>
                <a:latin typeface="Halant"/>
                <a:ea typeface="Halant"/>
                <a:cs typeface="Halant"/>
                <a:sym typeface="Halant"/>
              </a:rPr>
              <a:t>The reliability sequence ranks the synthesized bit-channels of a polar code from least reliable to most reliable.</a:t>
            </a:r>
          </a:p>
          <a:p>
            <a:pPr marL="820408" lvl="1" indent="-410204" algn="ctr">
              <a:lnSpc>
                <a:spcPts val="4939"/>
              </a:lnSpc>
              <a:buFont typeface="Arial"/>
              <a:buChar char="•"/>
            </a:pPr>
            <a:r>
              <a:rPr lang="en-US" sz="3799">
                <a:solidFill>
                  <a:srgbClr val="000000"/>
                </a:solidFill>
                <a:latin typeface="Halant"/>
                <a:ea typeface="Halant"/>
                <a:cs typeface="Halant"/>
                <a:sym typeface="Halant"/>
              </a:rPr>
              <a:t>Select top K most reliable channels we transmit  information bits from them </a:t>
            </a:r>
          </a:p>
          <a:p>
            <a:pPr marL="820408" lvl="1" indent="-410204" algn="ctr">
              <a:lnSpc>
                <a:spcPts val="4939"/>
              </a:lnSpc>
              <a:buFont typeface="Arial"/>
              <a:buChar char="•"/>
            </a:pPr>
            <a:r>
              <a:rPr lang="en-US" sz="3799">
                <a:solidFill>
                  <a:srgbClr val="000000"/>
                </a:solidFill>
                <a:latin typeface="Halant"/>
                <a:ea typeface="Halant"/>
                <a:cs typeface="Halant"/>
                <a:sym typeface="Halant"/>
              </a:rPr>
              <a:t>Remaining N−K indices we transmit frozen bits.</a:t>
            </a:r>
          </a:p>
          <a:p>
            <a:pPr marL="820408" lvl="1" indent="-410204" algn="ctr">
              <a:lnSpc>
                <a:spcPts val="4939"/>
              </a:lnSpc>
              <a:buFont typeface="Arial"/>
              <a:buChar char="•"/>
            </a:pPr>
            <a:r>
              <a:rPr lang="en-US" sz="3799">
                <a:solidFill>
                  <a:srgbClr val="000000"/>
                </a:solidFill>
                <a:latin typeface="Halant"/>
                <a:ea typeface="Halant"/>
                <a:cs typeface="Halant"/>
                <a:sym typeface="Halant"/>
              </a:rPr>
              <a:t>For N = 16 the reliability sequence is : 1 2 3 5 9 4 6 10 7 11 13 8 12 14 15 16</a:t>
            </a:r>
          </a:p>
        </p:txBody>
      </p:sp>
      <p:sp>
        <p:nvSpPr>
          <p:cNvPr id="4" name="Freeform 4"/>
          <p:cNvSpPr/>
          <p:nvPr/>
        </p:nvSpPr>
        <p:spPr>
          <a:xfrm rot="10019442">
            <a:off x="-2362996" y="1891914"/>
            <a:ext cx="3477318" cy="8462498"/>
          </a:xfrm>
          <a:custGeom>
            <a:avLst/>
            <a:gdLst/>
            <a:ahLst/>
            <a:cxnLst/>
            <a:rect l="l" t="t" r="r" b="b"/>
            <a:pathLst>
              <a:path w="3477318" h="8462498">
                <a:moveTo>
                  <a:pt x="0" y="0"/>
                </a:moveTo>
                <a:lnTo>
                  <a:pt x="3477318" y="0"/>
                </a:lnTo>
                <a:lnTo>
                  <a:pt x="3477318"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6838525">
            <a:off x="2209675" y="-4092303"/>
            <a:ext cx="3477318" cy="8462498"/>
          </a:xfrm>
          <a:custGeom>
            <a:avLst/>
            <a:gdLst/>
            <a:ahLst/>
            <a:cxnLst/>
            <a:rect l="l" t="t" r="r" b="b"/>
            <a:pathLst>
              <a:path w="3477318" h="8462498">
                <a:moveTo>
                  <a:pt x="0" y="0"/>
                </a:moveTo>
                <a:lnTo>
                  <a:pt x="3477318" y="0"/>
                </a:lnTo>
                <a:lnTo>
                  <a:pt x="3477318" y="8462498"/>
                </a:lnTo>
                <a:lnTo>
                  <a:pt x="0" y="846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694506">
            <a:off x="16359463" y="6405950"/>
            <a:ext cx="3477318" cy="8462498"/>
          </a:xfrm>
          <a:custGeom>
            <a:avLst/>
            <a:gdLst/>
            <a:ahLst/>
            <a:cxnLst/>
            <a:rect l="l" t="t" r="r" b="b"/>
            <a:pathLst>
              <a:path w="3477318" h="8462498">
                <a:moveTo>
                  <a:pt x="0" y="0"/>
                </a:moveTo>
                <a:lnTo>
                  <a:pt x="3477318" y="0"/>
                </a:lnTo>
                <a:lnTo>
                  <a:pt x="3477318"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2700000">
            <a:off x="15156300" y="-3826309"/>
            <a:ext cx="3477318" cy="8462498"/>
          </a:xfrm>
          <a:custGeom>
            <a:avLst/>
            <a:gdLst/>
            <a:ahLst/>
            <a:cxnLst/>
            <a:rect l="l" t="t" r="r" b="b"/>
            <a:pathLst>
              <a:path w="3477318" h="8462498">
                <a:moveTo>
                  <a:pt x="0" y="0"/>
                </a:moveTo>
                <a:lnTo>
                  <a:pt x="3477318" y="0"/>
                </a:lnTo>
                <a:lnTo>
                  <a:pt x="3477318"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flipH="1" flipV="1">
            <a:off x="-5303038" y="-3806354"/>
            <a:ext cx="13501499" cy="13650413"/>
          </a:xfrm>
          <a:custGeom>
            <a:avLst/>
            <a:gdLst/>
            <a:ahLst/>
            <a:cxnLst/>
            <a:rect l="l" t="t" r="r" b="b"/>
            <a:pathLst>
              <a:path w="13501499" h="13650413">
                <a:moveTo>
                  <a:pt x="13501499" y="13650413"/>
                </a:moveTo>
                <a:lnTo>
                  <a:pt x="0" y="13650413"/>
                </a:lnTo>
                <a:lnTo>
                  <a:pt x="0" y="0"/>
                </a:lnTo>
                <a:lnTo>
                  <a:pt x="13501499" y="0"/>
                </a:lnTo>
                <a:lnTo>
                  <a:pt x="13501499" y="1365041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29815" y="5716005"/>
            <a:ext cx="7029485" cy="2270250"/>
          </a:xfrm>
          <a:prstGeom prst="rect">
            <a:avLst/>
          </a:prstGeom>
        </p:spPr>
        <p:txBody>
          <a:bodyPr lIns="0" tIns="0" rIns="0" bIns="0" rtlCol="0" anchor="t">
            <a:spAutoFit/>
          </a:bodyPr>
          <a:lstStyle/>
          <a:p>
            <a:pPr algn="r">
              <a:lnSpc>
                <a:spcPts val="9018"/>
              </a:lnSpc>
            </a:pPr>
            <a:r>
              <a:rPr lang="en-US" sz="7642" b="1">
                <a:solidFill>
                  <a:srgbClr val="FFFFFF"/>
                </a:solidFill>
                <a:latin typeface="Halant Bold"/>
                <a:ea typeface="Halant Bold"/>
                <a:cs typeface="Halant Bold"/>
                <a:sym typeface="Halant Bold"/>
              </a:rPr>
              <a:t>Encoding of polar codes</a:t>
            </a:r>
          </a:p>
        </p:txBody>
      </p:sp>
      <p:sp>
        <p:nvSpPr>
          <p:cNvPr id="4" name="TextBox 4"/>
          <p:cNvSpPr txBox="1"/>
          <p:nvPr/>
        </p:nvSpPr>
        <p:spPr>
          <a:xfrm>
            <a:off x="15785030" y="1028700"/>
            <a:ext cx="1483795" cy="1011525"/>
          </a:xfrm>
          <a:prstGeom prst="rect">
            <a:avLst/>
          </a:prstGeom>
        </p:spPr>
        <p:txBody>
          <a:bodyPr lIns="0" tIns="0" rIns="0" bIns="0" rtlCol="0" anchor="t">
            <a:spAutoFit/>
          </a:bodyPr>
          <a:lstStyle/>
          <a:p>
            <a:pPr marL="0" lvl="0" indent="0" algn="r">
              <a:lnSpc>
                <a:spcPts val="7910"/>
              </a:lnSpc>
              <a:spcBef>
                <a:spcPct val="0"/>
              </a:spcBef>
            </a:pPr>
            <a:r>
              <a:rPr lang="en-US" sz="6703" b="1" u="none">
                <a:solidFill>
                  <a:srgbClr val="FFFFFF">
                    <a:alpha val="60000"/>
                  </a:srgbClr>
                </a:solidFill>
                <a:latin typeface="Halant Bold"/>
                <a:ea typeface="Halant Bold"/>
                <a:cs typeface="Halant Bold"/>
                <a:sym typeface="Halant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324860">
            <a:off x="13433007" y="-3882924"/>
            <a:ext cx="3477318" cy="8462498"/>
          </a:xfrm>
          <a:custGeom>
            <a:avLst/>
            <a:gdLst/>
            <a:ahLst/>
            <a:cxnLst/>
            <a:rect l="l" t="t" r="r" b="b"/>
            <a:pathLst>
              <a:path w="3477318" h="8462498">
                <a:moveTo>
                  <a:pt x="0" y="0"/>
                </a:moveTo>
                <a:lnTo>
                  <a:pt x="3477317" y="0"/>
                </a:lnTo>
                <a:lnTo>
                  <a:pt x="3477317" y="8462498"/>
                </a:lnTo>
                <a:lnTo>
                  <a:pt x="0" y="84624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3281" y="2135619"/>
            <a:ext cx="15541437" cy="2015437"/>
          </a:xfrm>
          <a:custGeom>
            <a:avLst/>
            <a:gdLst/>
            <a:ahLst/>
            <a:cxnLst/>
            <a:rect l="l" t="t" r="r" b="b"/>
            <a:pathLst>
              <a:path w="15541437" h="2015437">
                <a:moveTo>
                  <a:pt x="0" y="0"/>
                </a:moveTo>
                <a:lnTo>
                  <a:pt x="15541438" y="0"/>
                </a:lnTo>
                <a:lnTo>
                  <a:pt x="15541438" y="2015437"/>
                </a:lnTo>
                <a:lnTo>
                  <a:pt x="0" y="2015437"/>
                </a:lnTo>
                <a:lnTo>
                  <a:pt x="0" y="0"/>
                </a:lnTo>
                <a:close/>
              </a:path>
            </a:pathLst>
          </a:custGeom>
          <a:blipFill>
            <a:blip r:embed="rId4"/>
            <a:stretch>
              <a:fillRect b="-1209"/>
            </a:stretch>
          </a:blipFill>
        </p:spPr>
      </p:sp>
      <p:sp>
        <p:nvSpPr>
          <p:cNvPr id="4" name="Freeform 4"/>
          <p:cNvSpPr/>
          <p:nvPr/>
        </p:nvSpPr>
        <p:spPr>
          <a:xfrm>
            <a:off x="1028700" y="5143500"/>
            <a:ext cx="13694850" cy="4057358"/>
          </a:xfrm>
          <a:custGeom>
            <a:avLst/>
            <a:gdLst/>
            <a:ahLst/>
            <a:cxnLst/>
            <a:rect l="l" t="t" r="r" b="b"/>
            <a:pathLst>
              <a:path w="13694850" h="4057358">
                <a:moveTo>
                  <a:pt x="0" y="0"/>
                </a:moveTo>
                <a:lnTo>
                  <a:pt x="13694850" y="0"/>
                </a:lnTo>
                <a:lnTo>
                  <a:pt x="13694850" y="4057358"/>
                </a:lnTo>
                <a:lnTo>
                  <a:pt x="0" y="4057358"/>
                </a:lnTo>
                <a:lnTo>
                  <a:pt x="0" y="0"/>
                </a:lnTo>
                <a:close/>
              </a:path>
            </a:pathLst>
          </a:custGeom>
          <a:blipFill>
            <a:blip r:embed="rId5"/>
            <a:stretch>
              <a:fillRect r="-9729"/>
            </a:stretch>
          </a:blipFill>
        </p:spPr>
      </p:sp>
      <p:sp>
        <p:nvSpPr>
          <p:cNvPr id="5" name="Freeform 5"/>
          <p:cNvSpPr/>
          <p:nvPr/>
        </p:nvSpPr>
        <p:spPr>
          <a:xfrm rot="-10800000">
            <a:off x="-2222612" y="7948573"/>
            <a:ext cx="9150155" cy="8185229"/>
          </a:xfrm>
          <a:custGeom>
            <a:avLst/>
            <a:gdLst/>
            <a:ahLst/>
            <a:cxnLst/>
            <a:rect l="l" t="t" r="r" b="b"/>
            <a:pathLst>
              <a:path w="9150155" h="8185229">
                <a:moveTo>
                  <a:pt x="0" y="0"/>
                </a:moveTo>
                <a:lnTo>
                  <a:pt x="9150155" y="0"/>
                </a:lnTo>
                <a:lnTo>
                  <a:pt x="9150155" y="8185229"/>
                </a:lnTo>
                <a:lnTo>
                  <a:pt x="0" y="8185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5400000">
            <a:off x="12684223" y="5850247"/>
            <a:ext cx="9150155" cy="8185229"/>
          </a:xfrm>
          <a:custGeom>
            <a:avLst/>
            <a:gdLst/>
            <a:ahLst/>
            <a:cxnLst/>
            <a:rect l="l" t="t" r="r" b="b"/>
            <a:pathLst>
              <a:path w="9150155" h="8185229">
                <a:moveTo>
                  <a:pt x="0" y="0"/>
                </a:moveTo>
                <a:lnTo>
                  <a:pt x="9150154" y="0"/>
                </a:lnTo>
                <a:lnTo>
                  <a:pt x="9150154" y="8185229"/>
                </a:lnTo>
                <a:lnTo>
                  <a:pt x="0" y="81852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4894994">
            <a:off x="-5978290" y="-4092615"/>
            <a:ext cx="9150155" cy="8185229"/>
          </a:xfrm>
          <a:custGeom>
            <a:avLst/>
            <a:gdLst/>
            <a:ahLst/>
            <a:cxnLst/>
            <a:rect l="l" t="t" r="r" b="b"/>
            <a:pathLst>
              <a:path w="9150155" h="8185229">
                <a:moveTo>
                  <a:pt x="0" y="0"/>
                </a:moveTo>
                <a:lnTo>
                  <a:pt x="9150155" y="0"/>
                </a:lnTo>
                <a:lnTo>
                  <a:pt x="9150155" y="8185230"/>
                </a:lnTo>
                <a:lnTo>
                  <a:pt x="0" y="81852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79" y="2655409"/>
            <a:ext cx="16360204" cy="3715849"/>
          </a:xfrm>
          <a:prstGeom prst="rect">
            <a:avLst/>
          </a:prstGeom>
        </p:spPr>
        <p:txBody>
          <a:bodyPr lIns="0" tIns="0" rIns="0" bIns="0" rtlCol="0" anchor="t">
            <a:spAutoFit/>
          </a:bodyPr>
          <a:lstStyle/>
          <a:p>
            <a:pPr marL="902999" lvl="1" indent="-451500" algn="ctr">
              <a:lnSpc>
                <a:spcPts val="4935"/>
              </a:lnSpc>
              <a:buFont typeface="Arial"/>
              <a:buChar char="•"/>
            </a:pPr>
            <a:r>
              <a:rPr lang="en-US" sz="4182">
                <a:solidFill>
                  <a:srgbClr val="000000"/>
                </a:solidFill>
                <a:latin typeface="Halant"/>
                <a:ea typeface="Halant"/>
                <a:cs typeface="Halant"/>
                <a:sym typeface="Halant"/>
              </a:rPr>
              <a:t>Each stage performs N/2 XORs.</a:t>
            </a:r>
          </a:p>
          <a:p>
            <a:pPr marL="902999" lvl="1" indent="-451500" algn="ctr">
              <a:lnSpc>
                <a:spcPts val="4935"/>
              </a:lnSpc>
              <a:buFont typeface="Arial"/>
              <a:buChar char="•"/>
            </a:pPr>
            <a:r>
              <a:rPr lang="en-US" sz="4182">
                <a:solidFill>
                  <a:srgbClr val="000000"/>
                </a:solidFill>
                <a:latin typeface="Halant"/>
                <a:ea typeface="Halant"/>
                <a:cs typeface="Halant"/>
                <a:sym typeface="Halant"/>
              </a:rPr>
              <a:t>There are log₂(N) stages.</a:t>
            </a:r>
          </a:p>
          <a:p>
            <a:pPr marL="902999" lvl="1" indent="-451500" algn="ctr">
              <a:lnSpc>
                <a:spcPts val="4935"/>
              </a:lnSpc>
              <a:buFont typeface="Arial"/>
              <a:buChar char="•"/>
            </a:pPr>
            <a:r>
              <a:rPr lang="en-US" sz="4182">
                <a:solidFill>
                  <a:srgbClr val="000000"/>
                </a:solidFill>
                <a:latin typeface="Halant"/>
                <a:ea typeface="Halant"/>
                <a:cs typeface="Halant"/>
                <a:sym typeface="Halant"/>
              </a:rPr>
              <a:t>Total: (N/2) × log₂(N) = O(N log N)</a:t>
            </a:r>
          </a:p>
          <a:p>
            <a:pPr algn="ctr">
              <a:lnSpc>
                <a:spcPts val="4935"/>
              </a:lnSpc>
            </a:pPr>
            <a:endParaRPr lang="en-US" sz="4182">
              <a:solidFill>
                <a:srgbClr val="000000"/>
              </a:solidFill>
              <a:latin typeface="Halant"/>
              <a:ea typeface="Halant"/>
              <a:cs typeface="Halant"/>
              <a:sym typeface="Halant"/>
            </a:endParaRPr>
          </a:p>
          <a:p>
            <a:pPr marL="902999" lvl="1" indent="-451500" algn="ctr">
              <a:lnSpc>
                <a:spcPts val="4935"/>
              </a:lnSpc>
              <a:buFont typeface="Arial"/>
              <a:buChar char="•"/>
            </a:pPr>
            <a:r>
              <a:rPr lang="en-US" sz="4182">
                <a:solidFill>
                  <a:srgbClr val="000000"/>
                </a:solidFill>
                <a:latin typeface="Halant"/>
                <a:ea typeface="Halant"/>
                <a:cs typeface="Halant"/>
                <a:sym typeface="Halant"/>
              </a:rPr>
              <a:t>But here we have implemented encoding in N^2 Time complexity with using G-Matrix.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1510</Words>
  <Application>Microsoft Office PowerPoint</Application>
  <PresentationFormat>Custom</PresentationFormat>
  <Paragraphs>122</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Halant Medium</vt:lpstr>
      <vt:lpstr>Halant Bold</vt:lpstr>
      <vt:lpstr>Halant</vt:lpstr>
      <vt:lpstr>Canva Sans Bold</vt:lpstr>
      <vt:lpstr>Canva Sans</vt:lpstr>
      <vt:lpstr>Assistant</vt:lpstr>
      <vt:lpstr>Arial</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 Project</dc:title>
  <cp:lastModifiedBy>Jenil Shah</cp:lastModifiedBy>
  <cp:revision>2</cp:revision>
  <dcterms:created xsi:type="dcterms:W3CDTF">2006-08-16T00:00:00Z</dcterms:created>
  <dcterms:modified xsi:type="dcterms:W3CDTF">2025-05-06T15:33:33Z</dcterms:modified>
  <dc:identifier>DAGk-7qMoVU</dc:identifier>
</cp:coreProperties>
</file>